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2.jpeg" ContentType="image/jpeg"/>
  <Override PartName="/ppt/media/image9.png" ContentType="image/png"/>
  <Override PartName="/ppt/media/image19.png" ContentType="image/png"/>
  <Override PartName="/ppt/media/image21.png" ContentType="image/png"/>
  <Override PartName="/ppt/media/image11.png" ContentType="image/png"/>
  <Override PartName="/ppt/media/image1.png" ContentType="image/png"/>
  <Override PartName="/ppt/media/image24.png" ContentType="image/png"/>
  <Override PartName="/ppt/media/image3.jpeg" ContentType="image/jpeg"/>
  <Override PartName="/ppt/media/image7.png" ContentType="image/png"/>
  <Override PartName="/ppt/media/image5.gif" ContentType="image/gif"/>
  <Override PartName="/ppt/media/image17.png" ContentType="image/png"/>
  <Override PartName="/ppt/media/image29.png" ContentType="image/png"/>
  <Override PartName="/ppt/media/image6.png" ContentType="image/png"/>
  <Override PartName="/ppt/media/image4.gif" ContentType="image/gif"/>
  <Override PartName="/ppt/media/image16.png" ContentType="image/png"/>
  <Override PartName="/ppt/media/image8.png" ContentType="image/png"/>
  <Override PartName="/ppt/media/image18.png" ContentType="image/png"/>
  <Override PartName="/ppt/media/image20.png" ContentType="image/png"/>
  <Override PartName="/ppt/media/image10.png" ContentType="image/png"/>
  <Override PartName="/ppt/media/image12.png" ContentType="image/png"/>
  <Override PartName="/ppt/media/image22.png" ContentType="image/png"/>
  <Override PartName="/ppt/media/image23.png" ContentType="image/png"/>
  <Override PartName="/ppt/media/image13.png" ContentType="image/png"/>
  <Override PartName="/ppt/media/image25.png" ContentType="image/png"/>
  <Override PartName="/ppt/media/image30.png" ContentType="image/png"/>
  <Override PartName="/ppt/media/image28.png" ContentType="image/png"/>
  <Override PartName="/ppt/media/image14.png" ContentType="image/png"/>
  <Override PartName="/ppt/media/image26.png" ContentType="image/png"/>
  <Override PartName="/ppt/media/image15.png" ContentType="image/png"/>
  <Override PartName="/ppt/media/image27.png" ContentType="image/png"/>
  <Override PartName="/ppt/media/image31.png" ContentType="image/png"/>
  <Override PartName="/ppt/_rels/presentation.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3.xml.rels" ContentType="application/vnd.openxmlformats-package.relationships+xml"/>
  <Override PartName="/ppt/slideLayouts/_rels/slideLayout24.xml.rels" ContentType="application/vnd.openxmlformats-package.relationships+xml"/>
  <Override PartName="/ppt/slideLayouts/_rels/slideLayout1.xml.rels" ContentType="application/vnd.openxmlformats-package.relationships+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7.xml" ContentType="application/vnd.openxmlformats-officedocument.presentationml.slideLayout+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_rels/slide40.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3.xml.rels" ContentType="application/vnd.openxmlformats-package.relationships+xml"/>
  <Override PartName="/ppt/slides/_rels/slide39.xml.rels" ContentType="application/vnd.openxmlformats-package.relationships+xml"/>
  <Override PartName="/ppt/slides/_rels/slide12.xml.rels" ContentType="application/vnd.openxmlformats-package.relationships+xml"/>
  <Override PartName="/ppt/slides/_rels/slide38.xml.rels" ContentType="application/vnd.openxmlformats-package.relationships+xml"/>
  <Override PartName="/ppt/slides/_rels/slide11.xml.rels" ContentType="application/vnd.openxmlformats-package.relationships+xml"/>
  <Override PartName="/ppt/slides/_rels/slide15.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1.xml.rels" ContentType="application/vnd.openxmlformats-package.relationships+xml"/>
  <Override PartName="/ppt/slides/slide26.xml" ContentType="application/vnd.openxmlformats-officedocument.presentationml.slide+xml"/>
  <Override PartName="/ppt/slides/slide27.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14.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32.xml.rels" ContentType="application/vnd.openxmlformats-package.relationships+xml"/>
  <Override PartName="/ppt/notesSlides/_rels/notesSlide12.xml.rels" ContentType="application/vnd.openxmlformats-package.relationships+xml"/>
  <Override PartName="/ppt/notesSlides/_rels/notesSlide4.xml.rels" ContentType="application/vnd.openxmlformats-package.relationships+xml"/>
  <Override PartName="/ppt/notesSlides/_rels/notesSlide30.xml.rels" ContentType="application/vnd.openxmlformats-package.relationships+xml"/>
  <Override PartName="/ppt/notesSlides/_rels/notesSlide8.xml.rels" ContentType="application/vnd.openxmlformats-package.relationships+xml"/>
  <Override PartName="/ppt/notesSlides/_rels/notesSlide23.xml.rels" ContentType="application/vnd.openxmlformats-package.relationships+xml"/>
  <Override PartName="/ppt/notesSlides/_rels/notesSlide1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32.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8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8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89" name="PlaceHolder 4"/>
          <p:cNvSpPr>
            <a:spLocks noGrp="1"/>
          </p:cNvSpPr>
          <p:nvPr>
            <p:ph type="dt" idx="3"/>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0" name="PlaceHolder 5"/>
          <p:cNvSpPr>
            <a:spLocks noGrp="1"/>
          </p:cNvSpPr>
          <p:nvPr>
            <p:ph type="ftr" idx="4"/>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1" name="PlaceHolder 6"/>
          <p:cNvSpPr>
            <a:spLocks noGrp="1"/>
          </p:cNvSpPr>
          <p:nvPr>
            <p:ph type="sldNum" idx="5"/>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3D4EBBC2-D5E1-41FA-9790-8F80BF27C86C}"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hyperlink" Target="https://docs.unity3d.com/Manual/class-Animator.html" TargetMode="External"/><Relationship Id="rId2" Type="http://schemas.openxmlformats.org/officeDocument/2006/relationships/hyperlink" Target="https://docs.unity3d.com/Manual/AnimationClips.html" TargetMode="External"/><Relationship Id="rId3" Type="http://schemas.openxmlformats.org/officeDocument/2006/relationships/slide" Target="../slides/slide12.xml"/><Relationship Id="rId4"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s://docs.unity3d.com/Manual/class-Animator.html" TargetMode="External"/><Relationship Id="rId2" Type="http://schemas.openxmlformats.org/officeDocument/2006/relationships/slide" Target="../slides/slide14.xml"/><Relationship Id="rId3"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s://www.youtube.com/watch?v=b0O2CRSdiOA&amp;list=PLX2vGYjWbI0S-LEFR59E2B347w2HbjiJv" TargetMode="External"/><Relationship Id="rId2" Type="http://schemas.openxmlformats.org/officeDocument/2006/relationships/hyperlink" Target="https://docs.unity3d.com/Manual/AnimationOverview.html" TargetMode="External"/><Relationship Id="rId3" Type="http://schemas.openxmlformats.org/officeDocument/2006/relationships/slide" Target="../slides/slide2.xml"/><Relationship Id="rId4"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s://docs.unity3d.com/Manual/StateMachineBasics.html" TargetMode="External"/><Relationship Id="rId2" Type="http://schemas.openxmlformats.org/officeDocument/2006/relationships/slide" Target="../slides/slide20.xml"/><Relationship Id="rId3"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hyperlink" Target="https://docs.unity3d.com/Manual/StateMachineTransitions.html" TargetMode="External"/><Relationship Id="rId2" Type="http://schemas.openxmlformats.org/officeDocument/2006/relationships/slide" Target="../slides/slide21.xml"/><Relationship Id="rId3"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hyperlink" Target="https://docs.unity3d.com/Manual/StateMachineBehaviours.html" TargetMode="External"/><Relationship Id="rId2" Type="http://schemas.openxmlformats.org/officeDocument/2006/relationships/slide" Target="../slides/slide22.xml"/><Relationship Id="rId3"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hyperlink" Target="https://docs.unity3d.com/Manual/class-BlendTree.html" TargetMode="External"/><Relationship Id="rId2" Type="http://schemas.openxmlformats.org/officeDocument/2006/relationships/slide" Target="../slides/slide27.xml"/><Relationship Id="rId3"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s://blog.unity.com/engine-platform/getting-started-with-2d-inverse-kinematics" TargetMode="External"/><Relationship Id="rId2" Type="http://schemas.openxmlformats.org/officeDocument/2006/relationships/hyperlink" Target="https://docs.unity3d.com/Manual/animeditor-AnimationCurves.html" TargetMode="External"/><Relationship Id="rId3" Type="http://schemas.openxmlformats.org/officeDocument/2006/relationships/slide" Target="../slides/slide3.xml"/><Relationship Id="rId4"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hyperlink" Target="https://drive.google.com/drive/folders/1eXu20cX1o-5uMFuSeHGxRS5AkhDZJTOP?usp=sharing" TargetMode="External"/><Relationship Id="rId2" Type="http://schemas.openxmlformats.org/officeDocument/2006/relationships/slide" Target="../slides/slide30.xml"/><Relationship Id="rId3"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216000" y="812520"/>
            <a:ext cx="7124760" cy="4006440"/>
          </a:xfrm>
          <a:prstGeom prst="rect">
            <a:avLst/>
          </a:prstGeom>
          <a:ln w="0">
            <a:noFill/>
          </a:ln>
        </p:spPr>
      </p:sp>
      <p:sp>
        <p:nvSpPr>
          <p:cNvPr id="265"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https://docs.unity3d.com/Manual/AnimatorWindow.html</a:t>
            </a:r>
            <a:endParaRPr b="0" lang="en-US" sz="20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216000" y="812520"/>
            <a:ext cx="7120440" cy="4002120"/>
          </a:xfrm>
          <a:prstGeom prst="rect">
            <a:avLst/>
          </a:prstGeom>
          <a:ln w="0">
            <a:noFill/>
          </a:ln>
        </p:spPr>
      </p:sp>
      <p:sp>
        <p:nvSpPr>
          <p:cNvPr id="267" name="PlaceHolder 2"/>
          <p:cNvSpPr>
            <a:spLocks noGrp="1"/>
          </p:cNvSpPr>
          <p:nvPr>
            <p:ph type="body"/>
          </p:nvPr>
        </p:nvSpPr>
        <p:spPr>
          <a:xfrm>
            <a:off x="756000" y="5078520"/>
            <a:ext cx="6040800" cy="4804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u="sng">
                <a:solidFill>
                  <a:srgbClr val="000000"/>
                </a:solidFill>
                <a:uFillTx/>
                <a:latin typeface="Arial"/>
                <a:hlinkClick r:id="rId1"/>
              </a:rPr>
              <a:t>https://docs.unity3d.com/Manual/class-Animator.html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u="sng">
                <a:solidFill>
                  <a:srgbClr val="000000"/>
                </a:solidFill>
                <a:uFillTx/>
                <a:latin typeface="Arial"/>
                <a:hlinkClick r:id="rId2"/>
              </a:rPr>
              <a:t>https://docs.unity3d.com/Manual/AnimationClips.html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216000" y="812520"/>
            <a:ext cx="7124760" cy="4006440"/>
          </a:xfrm>
          <a:prstGeom prst="rect">
            <a:avLst/>
          </a:prstGeom>
          <a:ln w="0">
            <a:noFill/>
          </a:ln>
        </p:spPr>
      </p:sp>
      <p:sp>
        <p:nvSpPr>
          <p:cNvPr id="269"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u="sng">
                <a:solidFill>
                  <a:srgbClr val="000000"/>
                </a:solidFill>
                <a:uFillTx/>
                <a:latin typeface="Arial"/>
                <a:hlinkClick r:id="rId1"/>
              </a:rPr>
              <a:t>https://docs.unity3d.com/Manual/class-Animator.html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216000" y="812520"/>
            <a:ext cx="7124760" cy="4006440"/>
          </a:xfrm>
          <a:prstGeom prst="rect">
            <a:avLst/>
          </a:prstGeom>
          <a:ln w="0">
            <a:noFill/>
          </a:ln>
        </p:spPr>
      </p:sp>
      <p:sp>
        <p:nvSpPr>
          <p:cNvPr id="271"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https://docs.unity3d.com/Manual/class-Animator.html</a:t>
            </a:r>
            <a:endParaRPr b="0" lang="en-US" sz="2000" spc="-1" strike="noStrike">
              <a:solidFill>
                <a:srgbClr val="000000"/>
              </a:solidFill>
              <a:latin typeface="Arial"/>
            </a:endParaRPr>
          </a:p>
        </p:txBody>
      </p:sp>
      <p:sp>
        <p:nvSpPr>
          <p:cNvPr id="272" name="PlaceHolder 23"/>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Animator component</a:t>
            </a:r>
            <a:endParaRPr b="0" lang="en-US" sz="4400" spc="-1" strike="noStrike">
              <a:solidFill>
                <a:srgbClr val="000000"/>
              </a:solidFill>
              <a:latin typeface="Arial"/>
            </a:endParaRPr>
          </a:p>
        </p:txBody>
      </p:sp>
      <p:sp>
        <p:nvSpPr>
          <p:cNvPr id="273" name="PlaceHolder 24"/>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Animator component</a:t>
            </a:r>
            <a:endParaRPr b="0" lang="en-US" sz="44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216000" y="812520"/>
            <a:ext cx="7125480" cy="4007160"/>
          </a:xfrm>
          <a:prstGeom prst="rect">
            <a:avLst/>
          </a:prstGeom>
          <a:ln w="0">
            <a:noFill/>
          </a:ln>
        </p:spPr>
      </p:sp>
      <p:sp>
        <p:nvSpPr>
          <p:cNvPr id="275"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https://docs.unity3d.com/Manual/class-AnimatorController.html</a:t>
            </a:r>
            <a:endParaRPr b="0" lang="en-US"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216000" y="812520"/>
            <a:ext cx="7122240" cy="4003920"/>
          </a:xfrm>
          <a:prstGeom prst="rect">
            <a:avLst/>
          </a:prstGeom>
          <a:ln w="0">
            <a:noFill/>
          </a:ln>
        </p:spPr>
      </p:sp>
      <p:sp>
        <p:nvSpPr>
          <p:cNvPr id="257" name="PlaceHolder 2"/>
          <p:cNvSpPr>
            <a:spLocks noGrp="1"/>
          </p:cNvSpPr>
          <p:nvPr>
            <p:ph type="body"/>
          </p:nvPr>
        </p:nvSpPr>
        <p:spPr>
          <a:xfrm>
            <a:off x="756000" y="5078520"/>
            <a:ext cx="6042600" cy="48060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Online tutorial for this lesson:</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u="sng">
                <a:solidFill>
                  <a:srgbClr val="000000"/>
                </a:solidFill>
                <a:uFillTx/>
                <a:latin typeface="Arial"/>
                <a:hlinkClick r:id="rId1"/>
              </a:rPr>
              <a:t>https://www.youtube.com/watch?v=b0O2CRSdiOA&amp;list=PLX2vGYjWbI0S-LEFR59E2B347w2HbjiJv</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u="sng">
                <a:solidFill>
                  <a:srgbClr val="000000"/>
                </a:solidFill>
                <a:uFillTx/>
                <a:latin typeface="Arial"/>
                <a:hlinkClick r:id="rId2"/>
              </a:rPr>
              <a:t>https://docs.unity3d.com/Manual/AnimationOverview.html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216000" y="812520"/>
            <a:ext cx="7125480" cy="4007160"/>
          </a:xfrm>
          <a:prstGeom prst="rect">
            <a:avLst/>
          </a:prstGeom>
          <a:ln w="0">
            <a:noFill/>
          </a:ln>
        </p:spPr>
      </p:sp>
      <p:sp>
        <p:nvSpPr>
          <p:cNvPr id="277"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An Overview of state machine in Unity</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u="sng">
                <a:solidFill>
                  <a:srgbClr val="000000"/>
                </a:solidFill>
                <a:uFillTx/>
                <a:latin typeface="Arial"/>
                <a:hlinkClick r:id="rId1"/>
              </a:rPr>
              <a:t>https://docs.unity3d.com/Manual/StateMachineBasics.html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For example, a running jump can only be taken when the character is already running and not when it is at a standstill, so it should never switch straight from the idle state to the running jump state.</a:t>
            </a:r>
            <a:endParaRPr b="0" lang="en-US" sz="20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216000" y="812520"/>
            <a:ext cx="7125480" cy="4007160"/>
          </a:xfrm>
          <a:prstGeom prst="rect">
            <a:avLst/>
          </a:prstGeom>
          <a:ln w="0">
            <a:noFill/>
          </a:ln>
        </p:spPr>
      </p:sp>
      <p:sp>
        <p:nvSpPr>
          <p:cNvPr id="279"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u="sng">
                <a:solidFill>
                  <a:srgbClr val="000000"/>
                </a:solidFill>
                <a:uFillTx/>
                <a:latin typeface="Arial"/>
                <a:hlinkClick r:id="rId1"/>
              </a:rPr>
              <a:t>https://docs.unity3d.com/Manual/StateMachineTransitions.html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15000"/>
              </a:lnSpc>
              <a:buNone/>
              <a:tabLst>
                <a:tab algn="l" pos="0"/>
              </a:tabLst>
            </a:pPr>
            <a:r>
              <a:rPr b="0" lang="en-US" sz="2000" spc="-1" strike="noStrike">
                <a:solidFill>
                  <a:srgbClr val="000000"/>
                </a:solidFill>
                <a:latin typeface="Arial"/>
              </a:rPr>
              <a:t>The Entry node is used when transitioning into a state machine. The entry node will be evaluated and will branch to the destination state according to the conditions set. In this way the entry node can control which state the state machine begins in, by evaluating the state of your parameters when the state machine begins.</a:t>
            </a:r>
            <a:endParaRPr b="0" lang="en-US" sz="20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216000" y="812520"/>
            <a:ext cx="7125480" cy="4007160"/>
          </a:xfrm>
          <a:prstGeom prst="rect">
            <a:avLst/>
          </a:prstGeom>
          <a:ln w="0">
            <a:noFill/>
          </a:ln>
        </p:spPr>
      </p:sp>
      <p:sp>
        <p:nvSpPr>
          <p:cNvPr id="281" name="PlaceHolder 2"/>
          <p:cNvSpPr>
            <a:spLocks noGrp="1"/>
          </p:cNvSpPr>
          <p:nvPr>
            <p:ph type="body"/>
          </p:nvPr>
        </p:nvSpPr>
        <p:spPr>
          <a:xfrm>
            <a:off x="228600" y="5078520"/>
            <a:ext cx="7084800" cy="64296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u="sng">
                <a:solidFill>
                  <a:srgbClr val="000000"/>
                </a:solidFill>
                <a:uFillTx/>
                <a:latin typeface="Arial"/>
                <a:hlinkClick r:id="rId1"/>
              </a:rPr>
              <a:t>https://docs.unity3d.com/Manual/StateMachineBehaviours.html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15000"/>
              </a:lnSpc>
              <a:buNone/>
              <a:tabLst>
                <a:tab algn="l" pos="0"/>
              </a:tabLst>
            </a:pPr>
            <a:r>
              <a:rPr b="0" lang="en-US" sz="2000" spc="-1" strike="noStrike">
                <a:solidFill>
                  <a:srgbClr val="000000"/>
                </a:solidFill>
                <a:latin typeface="Arial"/>
              </a:rPr>
              <a:t>State Machine Behaviours can be created and added to states in a very similar way to the way you would create and add scripts to GameObjects. Select a state in your state machine, and then in the inspector use the “Add Behaviour” button to select an existing StateMachineBehaviour or create a new one.</a:t>
            </a:r>
            <a:endParaRPr b="0" lang="en-US" sz="2000" spc="-1" strike="noStrike">
              <a:solidFill>
                <a:srgbClr val="000000"/>
              </a:solidFill>
              <a:latin typeface="Arial"/>
            </a:endParaRPr>
          </a:p>
          <a:p>
            <a:pPr marL="216000" indent="0">
              <a:lnSpc>
                <a:spcPct val="115000"/>
              </a:lnSpc>
              <a:buNone/>
              <a:tabLst>
                <a:tab algn="l" pos="0"/>
              </a:tabLst>
            </a:pPr>
            <a:endParaRPr b="0" lang="en-US" sz="2000" spc="-1" strike="noStrike">
              <a:solidFill>
                <a:srgbClr val="000000"/>
              </a:solidFill>
              <a:latin typeface="Arial"/>
            </a:endParaRPr>
          </a:p>
          <a:p>
            <a:pPr marL="216000" indent="0">
              <a:lnSpc>
                <a:spcPct val="115000"/>
              </a:lnSpc>
              <a:buNone/>
              <a:tabLst>
                <a:tab algn="l" pos="0"/>
              </a:tabLst>
            </a:pPr>
            <a:r>
              <a:rPr b="0" lang="en-US" sz="2000" spc="-1" strike="noStrike">
                <a:solidFill>
                  <a:srgbClr val="000000"/>
                </a:solidFill>
                <a:latin typeface="Arial"/>
              </a:rPr>
              <a:t>A few examples :</a:t>
            </a:r>
            <a:endParaRPr b="0" lang="en-US" sz="2000" spc="-1" strike="noStrike">
              <a:solidFill>
                <a:srgbClr val="000000"/>
              </a:solidFill>
              <a:latin typeface="Arial"/>
            </a:endParaRPr>
          </a:p>
          <a:p>
            <a:pPr marL="216000" indent="0">
              <a:lnSpc>
                <a:spcPct val="115000"/>
              </a:lnSpc>
              <a:buNone/>
              <a:tabLst>
                <a:tab algn="l" pos="0"/>
              </a:tabLst>
            </a:pPr>
            <a:endParaRPr b="0" lang="en-US" sz="2000" spc="-1" strike="noStrike">
              <a:solidFill>
                <a:srgbClr val="000000"/>
              </a:solidFill>
              <a:latin typeface="Arial"/>
            </a:endParaRPr>
          </a:p>
          <a:p>
            <a:pPr marL="216000" indent="-216000">
              <a:lnSpc>
                <a:spcPct val="115000"/>
              </a:lnSpc>
              <a:buClr>
                <a:srgbClr val="000000"/>
              </a:buClr>
              <a:buSzPct val="45000"/>
              <a:buFont typeface="Wingdings" charset="2"/>
              <a:buChar char=""/>
              <a:tabLst>
                <a:tab algn="l" pos="0"/>
              </a:tabLst>
            </a:pPr>
            <a:r>
              <a:rPr b="0" lang="en-US" sz="2000" spc="-1" strike="noStrike">
                <a:solidFill>
                  <a:srgbClr val="000000"/>
                </a:solidFill>
                <a:latin typeface="Arial"/>
              </a:rPr>
              <a:t>Play sounds as states are entered or exited</a:t>
            </a:r>
            <a:endParaRPr b="0" lang="en-US" sz="2000" spc="-1" strike="noStrike">
              <a:solidFill>
                <a:srgbClr val="000000"/>
              </a:solidFill>
              <a:latin typeface="Arial"/>
            </a:endParaRPr>
          </a:p>
          <a:p>
            <a:pPr marL="216000" indent="-216000">
              <a:lnSpc>
                <a:spcPct val="115000"/>
              </a:lnSpc>
              <a:buClr>
                <a:srgbClr val="000000"/>
              </a:buClr>
              <a:buSzPct val="45000"/>
              <a:buFont typeface="Wingdings" charset="2"/>
              <a:buChar char=""/>
              <a:tabLst>
                <a:tab algn="l" pos="0"/>
              </a:tabLst>
            </a:pPr>
            <a:r>
              <a:rPr b="0" lang="en-US" sz="2000" spc="-1" strike="noStrike">
                <a:solidFill>
                  <a:srgbClr val="000000"/>
                </a:solidFill>
                <a:latin typeface="Arial"/>
              </a:rPr>
              <a:t>Perform certain tests (eg, ground detection) only when in appropriate states</a:t>
            </a:r>
            <a:endParaRPr b="0" lang="en-US" sz="2000" spc="-1" strike="noStrike">
              <a:solidFill>
                <a:srgbClr val="000000"/>
              </a:solidFill>
              <a:latin typeface="Arial"/>
            </a:endParaRPr>
          </a:p>
          <a:p>
            <a:pPr marL="216000" indent="-216000">
              <a:lnSpc>
                <a:spcPct val="115000"/>
              </a:lnSpc>
              <a:buClr>
                <a:srgbClr val="000000"/>
              </a:buClr>
              <a:buSzPct val="45000"/>
              <a:buFont typeface="Wingdings" charset="2"/>
              <a:buChar char=""/>
              <a:tabLst>
                <a:tab algn="l" pos="0"/>
              </a:tabLst>
            </a:pPr>
            <a:r>
              <a:rPr b="0" lang="en-US" sz="2000" spc="-1" strike="noStrike">
                <a:solidFill>
                  <a:srgbClr val="000000"/>
                </a:solidFill>
                <a:latin typeface="Arial"/>
              </a:rPr>
              <a:t>Activate and control special effects associated with specific states</a:t>
            </a:r>
            <a:endParaRPr b="0" lang="en-US" sz="2000" spc="-1" strike="noStrike">
              <a:solidFill>
                <a:srgbClr val="000000"/>
              </a:solidFill>
              <a:latin typeface="Arial"/>
            </a:endParaRPr>
          </a:p>
          <a:p>
            <a:pPr indent="0">
              <a:lnSpc>
                <a:spcPct val="115000"/>
              </a:lnSpc>
              <a:buNone/>
              <a:tabLst>
                <a:tab algn="l" pos="0"/>
              </a:tabLst>
            </a:pPr>
            <a:endParaRPr b="0" lang="en-US" sz="2000" spc="-1" strike="noStrike">
              <a:solidFill>
                <a:srgbClr val="000000"/>
              </a:solidFill>
              <a:latin typeface="Arial"/>
            </a:endParaRPr>
          </a:p>
          <a:p>
            <a:pPr indent="0">
              <a:lnSpc>
                <a:spcPct val="115000"/>
              </a:lnSpc>
              <a:buNone/>
              <a:tabLst>
                <a:tab algn="l" pos="0"/>
              </a:tabLst>
            </a:pPr>
            <a:r>
              <a:rPr b="0" lang="en-US" sz="2000" spc="-1" strike="noStrike">
                <a:solidFill>
                  <a:srgbClr val="000000"/>
                </a:solidFill>
                <a:latin typeface="Arial"/>
              </a:rPr>
              <a:t>Ref script</a:t>
            </a:r>
            <a:endParaRPr b="0" lang="en-US" sz="2000" spc="-1" strike="noStrike">
              <a:solidFill>
                <a:srgbClr val="000000"/>
              </a:solidFill>
              <a:latin typeface="Arial"/>
            </a:endParaRPr>
          </a:p>
          <a:p>
            <a:pPr indent="0">
              <a:lnSpc>
                <a:spcPct val="115000"/>
              </a:lnSpc>
              <a:buNone/>
              <a:tabLst>
                <a:tab algn="l" pos="0"/>
              </a:tabLst>
            </a:pPr>
            <a:r>
              <a:rPr b="0" lang="en-US" sz="2000" spc="-1" strike="noStrike">
                <a:solidFill>
                  <a:srgbClr val="000000"/>
                </a:solidFill>
                <a:latin typeface="Arial"/>
              </a:rPr>
              <a:t>https://docs.unity3d.com/ScriptReference/StateMachineBehaviour.html</a:t>
            </a:r>
            <a:endParaRPr b="0" lang="en-US" sz="20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216000" y="812520"/>
            <a:ext cx="7125480" cy="4007160"/>
          </a:xfrm>
          <a:prstGeom prst="rect">
            <a:avLst/>
          </a:prstGeom>
          <a:ln w="0">
            <a:noFill/>
          </a:ln>
        </p:spPr>
      </p:sp>
      <p:sp>
        <p:nvSpPr>
          <p:cNvPr id="283"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https://docs.unity3d.com/Manual/class-Transition.html</a:t>
            </a:r>
            <a:endParaRPr b="0" lang="en-US" sz="2000" spc="-1" strike="noStrike">
              <a:solidFill>
                <a:srgbClr val="000000"/>
              </a:solid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216000" y="812520"/>
            <a:ext cx="7125480" cy="4007160"/>
          </a:xfrm>
          <a:prstGeom prst="rect">
            <a:avLst/>
          </a:prstGeom>
          <a:ln w="0">
            <a:noFill/>
          </a:ln>
        </p:spPr>
      </p:sp>
      <p:sp>
        <p:nvSpPr>
          <p:cNvPr id="285"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https://docs.unity3d.com/Manual/class-Transition.html</a:t>
            </a:r>
            <a:endParaRPr b="0" lang="en-US" sz="2000" spc="-1" strike="noStrike">
              <a:solidFill>
                <a:srgbClr val="000000"/>
              </a:solid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216000" y="812520"/>
            <a:ext cx="7125480" cy="4007160"/>
          </a:xfrm>
          <a:prstGeom prst="rect">
            <a:avLst/>
          </a:prstGeom>
          <a:ln w="0">
            <a:noFill/>
          </a:ln>
        </p:spPr>
      </p:sp>
      <p:sp>
        <p:nvSpPr>
          <p:cNvPr id="287"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u="sng">
                <a:solidFill>
                  <a:srgbClr val="000000"/>
                </a:solidFill>
                <a:uFillTx/>
                <a:latin typeface="Arial"/>
                <a:hlinkClick r:id="rId1"/>
              </a:rPr>
              <a:t>https://docs.unity3d.com/Manual/class-BlendTree.html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216000" y="812520"/>
            <a:ext cx="7122600" cy="4004280"/>
          </a:xfrm>
          <a:prstGeom prst="rect">
            <a:avLst/>
          </a:prstGeom>
          <a:ln w="0">
            <a:noFill/>
          </a:ln>
        </p:spPr>
      </p:sp>
      <p:sp>
        <p:nvSpPr>
          <p:cNvPr id="259" name="PlaceHolder 2"/>
          <p:cNvSpPr>
            <a:spLocks noGrp="1"/>
          </p:cNvSpPr>
          <p:nvPr>
            <p:ph type="body"/>
          </p:nvPr>
        </p:nvSpPr>
        <p:spPr>
          <a:xfrm>
            <a:off x="756000" y="5078520"/>
            <a:ext cx="6042960" cy="48063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Image source: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u="sng">
                <a:solidFill>
                  <a:srgbClr val="000000"/>
                </a:solidFill>
                <a:uFillTx/>
                <a:latin typeface="Arial"/>
                <a:hlinkClick r:id="rId1"/>
              </a:rPr>
              <a:t>https://blog.unity.com/engine-platform/getting-started-with-2d-inverse-kinematics</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u="sng">
                <a:solidFill>
                  <a:srgbClr val="000000"/>
                </a:solidFill>
                <a:uFillTx/>
                <a:latin typeface="Arial"/>
                <a:hlinkClick r:id="rId2"/>
              </a:rPr>
              <a:t>https://docs.unity3d.com/Manual/animeditor-AnimationCurves.html</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216000" y="812520"/>
            <a:ext cx="7127280" cy="4008960"/>
          </a:xfrm>
          <a:prstGeom prst="rect">
            <a:avLst/>
          </a:prstGeom>
          <a:ln w="0">
            <a:noFill/>
          </a:ln>
        </p:spPr>
      </p:sp>
      <p:sp>
        <p:nvSpPr>
          <p:cNvPr id="28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Students need to follow the next slide's instructions to practice with Unity.</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1" lang="en-US" sz="2000" spc="-1" strike="noStrike">
                <a:solidFill>
                  <a:srgbClr val="000000"/>
                </a:solidFill>
                <a:latin typeface="Arial"/>
              </a:rPr>
              <a:t>Practice Resources sharing</a:t>
            </a:r>
            <a:r>
              <a:rPr b="0" lang="en-US" sz="2000" spc="-1" strike="noStrike">
                <a:solidFill>
                  <a:srgbClr val="000000"/>
                </a:solidFill>
                <a:latin typeface="Arial"/>
              </a:rPr>
              <a:t>:</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u="sng">
                <a:solidFill>
                  <a:srgbClr val="000000"/>
                </a:solidFill>
                <a:uFillTx/>
                <a:latin typeface="Arial"/>
                <a:hlinkClick r:id="rId1"/>
              </a:rPr>
              <a:t>https://drive.google.com/drive/folders/1eXu20cX1o-5uMFuSeHGxRS5AkhDZJTOP?usp=sharing</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ea typeface="PingFang SC"/>
              </a:rPr>
              <a:t>For lecturer: open file in: ./</a:t>
            </a:r>
            <a:r>
              <a:rPr b="0" lang="en-US" sz="2000" spc="-1" strike="noStrike">
                <a:solidFill>
                  <a:srgbClr val="000000"/>
                </a:solidFill>
                <a:latin typeface="Arial"/>
              </a:rPr>
              <a:t>LO.3-Animations-and-Physics/Lecturer-Guide/</a:t>
            </a:r>
            <a:r>
              <a:rPr b="1" lang="en-US" sz="2000" spc="-1" strike="noStrike">
                <a:solidFill>
                  <a:srgbClr val="000000"/>
                </a:solidFill>
                <a:latin typeface="Arial"/>
              </a:rPr>
              <a:t>3.1_Animation-System.mp4</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ea typeface="PingFang SC"/>
              </a:rPr>
              <a:t>And user Assets file in ./</a:t>
            </a:r>
            <a:r>
              <a:rPr b="0" lang="en-US" sz="2000" spc="-1" strike="noStrike">
                <a:solidFill>
                  <a:srgbClr val="000000"/>
                </a:solidFill>
                <a:latin typeface="Arial"/>
              </a:rPr>
              <a:t>LO.3-Animations-and-Physics/Lecturer-Guide/Assets/3.1_Animation-System/* </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To create the final project.</a:t>
            </a:r>
            <a:endParaRPr b="0" lang="en-US" sz="2000" spc="-1" strike="noStrike">
              <a:solidFill>
                <a:srgbClr val="000000"/>
              </a:solid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216000" y="812520"/>
            <a:ext cx="7125840" cy="4007520"/>
          </a:xfrm>
          <a:prstGeom prst="rect">
            <a:avLst/>
          </a:prstGeom>
          <a:ln w="0">
            <a:noFill/>
          </a:ln>
        </p:spPr>
      </p:sp>
      <p:sp>
        <p:nvSpPr>
          <p:cNvPr id="291"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https://www.mixamo.com/#/?page=1&amp;query=swing+dancing&amp;type=Motion%2CMotionPack</a:t>
            </a:r>
            <a:endParaRPr b="0" lang="en-US"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216000" y="812520"/>
            <a:ext cx="7126560" cy="4008240"/>
          </a:xfrm>
          <a:prstGeom prst="rect">
            <a:avLst/>
          </a:prstGeom>
          <a:ln w="0">
            <a:noFill/>
          </a:ln>
        </p:spPr>
      </p:sp>
      <p:sp>
        <p:nvSpPr>
          <p:cNvPr id="261"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Two different components for animating in Unity:</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1. Legacy Animation:  directly access the clips in the Animation and call play/stop</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2. Mecanim (or called Animator): animation sets in a state machine.</a:t>
            </a:r>
            <a:endParaRPr b="0" lang="en-US"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216000" y="812520"/>
            <a:ext cx="7124760" cy="4006440"/>
          </a:xfrm>
          <a:prstGeom prst="rect">
            <a:avLst/>
          </a:prstGeom>
          <a:ln w="0">
            <a:noFill/>
          </a:ln>
        </p:spPr>
      </p:sp>
      <p:sp>
        <p:nvSpPr>
          <p:cNvPr id="263"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Slide 6,7,8,9 nói qua về các màn hình (windows) khi làm việc với animation</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AB596FDA-7A2A-49E8-B60D-0B3C9054B08C}"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E6B9B89C-61DD-4E64-B5CC-EFEDBC5E04AA}"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F51F5990-8A72-48D0-BA63-3915E1CCC112}"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DB5BED76-17A6-4704-8E8A-01E0AF1BF37D}"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26711B77-5951-4C08-9064-2DD161B254D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BDADE497-C851-4CAE-A5E6-46B21ADDB6C3}"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F423A17D-6A30-4219-9AB4-F86555892737}"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B296DFDF-541A-412E-8A51-F67A102E9703}"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8B8C2621-55A1-4D42-A0DB-7132646E971E}"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34DD9E22-F3C0-4400-A70A-C31D57D3AF32}"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D7E71186-3921-484F-BE90-7D08FB4F3A79}"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7A65131B-CFD0-4EEC-B851-F9A2AA040638}"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AA7CAF6D-DF00-40B6-802D-765F759AC02C}"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9D9C3C8E-8916-4F21-B485-E7ECF2B73007}"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BCFC79B0-68DB-444F-8CB8-345DBA038223}"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DB948D07-6986-43F5-BC77-37EBFE74355B}"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AB5DE3C1-1AE1-49A7-ADDF-9243E1C3A6A6}"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B50AA461-306F-441E-89C3-FE3E6385AB14}"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66C0B007-0238-4A0A-9351-9691E96CB9FD}"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A7EEA773-4A70-4AB5-BC31-2BF3D338CCCC}"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AFFA599D-F980-4D64-AA68-D2359F4C8CD7}"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698ADDE0-B1DE-404E-BC81-911821368114}"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67018A82-3E28-4D7F-9A73-94C90F29276E}"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0813D94B-491D-46B5-83D6-CF185268FF4E}"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TextBox 6"/>
          <p:cNvSpPr/>
          <p:nvPr/>
        </p:nvSpPr>
        <p:spPr>
          <a:xfrm>
            <a:off x="0" y="6461280"/>
            <a:ext cx="12178080" cy="38988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sp>
        <p:nvSpPr>
          <p:cNvPr id="1" name="TextBox 9"/>
          <p:cNvSpPr/>
          <p:nvPr/>
        </p:nvSpPr>
        <p:spPr>
          <a:xfrm>
            <a:off x="0" y="681120"/>
            <a:ext cx="214560" cy="702000"/>
          </a:xfrm>
          <a:prstGeom prst="rect">
            <a:avLst/>
          </a:prstGeom>
          <a:solidFill>
            <a:srgbClr val="4e8f00"/>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2" name="Picture 9" descr="GitHub - morzhanov/nodejs-express-boilerplate: Node.js Boilerplate is an  project that allows you to start new node.js project from scratch."/>
          <p:cNvPicPr/>
          <p:nvPr/>
        </p:nvPicPr>
        <p:blipFill>
          <a:blip r:embed="rId2"/>
          <a:stretch/>
        </p:blipFill>
        <p:spPr>
          <a:xfrm>
            <a:off x="10759680" y="3600"/>
            <a:ext cx="1381680" cy="762480"/>
          </a:xfrm>
          <a:prstGeom prst="rect">
            <a:avLst/>
          </a:prstGeom>
          <a:ln w="0">
            <a:noFill/>
          </a:ln>
        </p:spPr>
      </p:pic>
      <p:pic>
        <p:nvPicPr>
          <p:cNvPr id="3" name="" descr=""/>
          <p:cNvPicPr/>
          <p:nvPr/>
        </p:nvPicPr>
        <p:blipFill>
          <a:blip r:embed="rId3"/>
          <a:stretch/>
        </p:blipFill>
        <p:spPr>
          <a:xfrm>
            <a:off x="25560" y="30240"/>
            <a:ext cx="1572480" cy="631800"/>
          </a:xfrm>
          <a:prstGeom prst="rect">
            <a:avLst/>
          </a:prstGeom>
          <a:ln w="0">
            <a:noFill/>
          </a:ln>
        </p:spPr>
      </p:pic>
      <p:sp>
        <p:nvSpPr>
          <p:cNvPr id="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 name="PlaceHolder 2"/>
          <p:cNvSpPr>
            <a:spLocks noGrp="1"/>
          </p:cNvSpPr>
          <p:nvPr>
            <p:ph type="sldNum" idx="1"/>
          </p:nvPr>
        </p:nvSpPr>
        <p:spPr>
          <a:xfrm>
            <a:off x="8610480" y="6483240"/>
            <a:ext cx="2729160" cy="35100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000000"/>
                </a:solidFill>
                <a:latin typeface="Calibri"/>
              </a:defRPr>
            </a:lvl1pPr>
          </a:lstStyle>
          <a:p>
            <a:pPr indent="0" algn="r">
              <a:lnSpc>
                <a:spcPct val="100000"/>
              </a:lnSpc>
              <a:buNone/>
              <a:tabLst>
                <a:tab algn="l" pos="0"/>
              </a:tabLst>
            </a:pPr>
            <a:fld id="{12C4F2D4-FF57-4D51-8B35-E1A3A91DAC6B}" type="slidenum">
              <a:rPr b="0" lang="en-US" sz="1200" spc="-1" strike="noStrike">
                <a:solidFill>
                  <a:srgbClr val="000000"/>
                </a:solidFill>
                <a:latin typeface="Calibri"/>
              </a:rPr>
              <a:t>&lt;number&gt;</a:t>
            </a:fld>
            <a:endParaRPr b="0" lang="en-US" sz="1200" spc="-1" strike="noStrike">
              <a:solidFill>
                <a:srgbClr val="000000"/>
              </a:solidFill>
              <a:latin typeface="Times New Roman"/>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TextBox 6"/>
          <p:cNvSpPr/>
          <p:nvPr/>
        </p:nvSpPr>
        <p:spPr>
          <a:xfrm>
            <a:off x="0" y="6461280"/>
            <a:ext cx="12178080" cy="38988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sp>
        <p:nvSpPr>
          <p:cNvPr id="44" name="TextBox 9"/>
          <p:cNvSpPr/>
          <p:nvPr/>
        </p:nvSpPr>
        <p:spPr>
          <a:xfrm>
            <a:off x="0" y="681120"/>
            <a:ext cx="214560" cy="702000"/>
          </a:xfrm>
          <a:prstGeom prst="rect">
            <a:avLst/>
          </a:prstGeom>
          <a:solidFill>
            <a:srgbClr val="4e8f00"/>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45" name="Picture 9" descr="GitHub - morzhanov/nodejs-express-boilerplate: Node.js Boilerplate is an  project that allows you to start new node.js project from scratch."/>
          <p:cNvPicPr/>
          <p:nvPr/>
        </p:nvPicPr>
        <p:blipFill>
          <a:blip r:embed="rId2"/>
          <a:stretch/>
        </p:blipFill>
        <p:spPr>
          <a:xfrm>
            <a:off x="10759680" y="3600"/>
            <a:ext cx="1381680" cy="762480"/>
          </a:xfrm>
          <a:prstGeom prst="rect">
            <a:avLst/>
          </a:prstGeom>
          <a:ln w="0">
            <a:noFill/>
          </a:ln>
        </p:spPr>
      </p:pic>
      <p:pic>
        <p:nvPicPr>
          <p:cNvPr id="46" name="" descr=""/>
          <p:cNvPicPr/>
          <p:nvPr/>
        </p:nvPicPr>
        <p:blipFill>
          <a:blip r:embed="rId3"/>
          <a:stretch/>
        </p:blipFill>
        <p:spPr>
          <a:xfrm>
            <a:off x="25560" y="30240"/>
            <a:ext cx="1572480" cy="631800"/>
          </a:xfrm>
          <a:prstGeom prst="rect">
            <a:avLst/>
          </a:prstGeom>
          <a:ln w="0">
            <a:noFill/>
          </a:ln>
        </p:spPr>
      </p:pic>
      <p:sp>
        <p:nvSpPr>
          <p:cNvPr id="47" name="PlaceHolder 1"/>
          <p:cNvSpPr>
            <a:spLocks noGrp="1"/>
          </p:cNvSpPr>
          <p:nvPr>
            <p:ph type="sldNum" idx="2"/>
          </p:nvPr>
        </p:nvSpPr>
        <p:spPr>
          <a:xfrm>
            <a:off x="8610480" y="6483240"/>
            <a:ext cx="2729160" cy="35100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000000"/>
                </a:solidFill>
                <a:latin typeface="Calibri"/>
              </a:defRPr>
            </a:lvl1pPr>
          </a:lstStyle>
          <a:p>
            <a:pPr indent="0" algn="r">
              <a:lnSpc>
                <a:spcPct val="100000"/>
              </a:lnSpc>
              <a:buNone/>
              <a:tabLst>
                <a:tab algn="l" pos="0"/>
              </a:tabLst>
            </a:pPr>
            <a:fld id="{D28A3F3E-59CA-4B6B-9341-1A20D24E2E0F}" type="slidenum">
              <a:rPr b="0" lang="en-US" sz="1200" spc="-1" strike="noStrike">
                <a:solidFill>
                  <a:srgbClr val="000000"/>
                </a:solidFill>
                <a:latin typeface="Calibri"/>
              </a:rPr>
              <a:t>&lt;number&gt;</a:t>
            </a:fld>
            <a:endParaRPr b="0" lang="en-US" sz="1200" spc="-1" strike="noStrike">
              <a:solidFill>
                <a:srgbClr val="000000"/>
              </a:solidFill>
              <a:latin typeface="Times New Roman"/>
            </a:endParaRPr>
          </a:p>
        </p:txBody>
      </p:sp>
      <p:sp>
        <p:nvSpPr>
          <p:cNvPr id="4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gif"/><Relationship Id="rId2" Type="http://schemas.openxmlformats.org/officeDocument/2006/relationships/image" Target="../media/image5.gif"/><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www.mixamo.com/"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itle 23"/>
          <p:cNvSpPr/>
          <p:nvPr/>
        </p:nvSpPr>
        <p:spPr>
          <a:xfrm>
            <a:off x="1030680" y="1551600"/>
            <a:ext cx="10129320" cy="237816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0" lang="en-US" sz="4400" spc="-1" strike="noStrike">
                <a:solidFill>
                  <a:srgbClr val="000000"/>
                </a:solidFill>
                <a:latin typeface="Arial"/>
                <a:ea typeface="PingFang SC"/>
              </a:rPr>
              <a:t>Introduction to Unity </a:t>
            </a:r>
            <a:endParaRPr b="0" lang="en-US" sz="4400" spc="-1" strike="noStrike">
              <a:solidFill>
                <a:srgbClr val="000000"/>
              </a:solidFill>
              <a:latin typeface="Arial"/>
            </a:endParaRPr>
          </a:p>
          <a:p>
            <a:pPr algn="ctr">
              <a:lnSpc>
                <a:spcPct val="90000"/>
              </a:lnSpc>
            </a:pPr>
            <a:r>
              <a:rPr b="0" lang="en-US" sz="4400" spc="-1" strike="noStrike">
                <a:solidFill>
                  <a:srgbClr val="000000"/>
                </a:solidFill>
                <a:latin typeface="Arial"/>
                <a:ea typeface="PingFang SC"/>
              </a:rPr>
              <a:t>Animation System</a:t>
            </a:r>
            <a:endParaRPr b="0" lang="en-US" sz="4400" spc="-1" strike="noStrike">
              <a:solidFill>
                <a:srgbClr val="000000"/>
              </a:solidFill>
              <a:latin typeface="Arial"/>
            </a:endParaRPr>
          </a:p>
        </p:txBody>
      </p:sp>
      <p:pic>
        <p:nvPicPr>
          <p:cNvPr id="93" name="" descr=""/>
          <p:cNvPicPr/>
          <p:nvPr/>
        </p:nvPicPr>
        <p:blipFill>
          <a:blip r:embed="rId1"/>
          <a:stretch/>
        </p:blipFill>
        <p:spPr>
          <a:xfrm>
            <a:off x="4156200" y="446400"/>
            <a:ext cx="3879360" cy="21279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8"/>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Animation Window</a:t>
            </a:r>
            <a:endParaRPr b="0" lang="en-US" sz="3600" spc="-1" strike="noStrike">
              <a:solidFill>
                <a:srgbClr val="000000"/>
              </a:solidFill>
              <a:latin typeface="Arial"/>
            </a:endParaRPr>
          </a:p>
        </p:txBody>
      </p:sp>
      <p:sp>
        <p:nvSpPr>
          <p:cNvPr id="126" name=""/>
          <p:cNvSpPr/>
          <p:nvPr/>
        </p:nvSpPr>
        <p:spPr>
          <a:xfrm>
            <a:off x="450000" y="1386000"/>
            <a:ext cx="11434680" cy="112608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The </a:t>
            </a:r>
            <a:r>
              <a:rPr b="1" lang="en-US" sz="1800" spc="-1" strike="noStrike">
                <a:solidFill>
                  <a:srgbClr val="000000"/>
                </a:solidFill>
                <a:latin typeface="Arial"/>
                <a:ea typeface="DejaVu Sans"/>
              </a:rPr>
              <a:t>Animation Window</a:t>
            </a:r>
            <a:r>
              <a:rPr b="0" lang="en-US" sz="1800" spc="-1" strike="noStrike">
                <a:solidFill>
                  <a:srgbClr val="000000"/>
                </a:solidFill>
                <a:latin typeface="Arial"/>
                <a:ea typeface="DejaVu Sans"/>
              </a:rPr>
              <a:t> in Unity serves to create, edit, and manage </a:t>
            </a:r>
            <a:r>
              <a:rPr b="1" lang="en-US" sz="1800" spc="-1" strike="noStrike">
                <a:solidFill>
                  <a:srgbClr val="000000"/>
                </a:solidFill>
                <a:latin typeface="Arial"/>
                <a:ea typeface="DejaVu Sans"/>
              </a:rPr>
              <a:t>animations for game objects</a:t>
            </a:r>
            <a:r>
              <a:rPr b="0" lang="en-US" sz="1800" spc="-1" strike="noStrike">
                <a:solidFill>
                  <a:srgbClr val="000000"/>
                </a:solidFill>
                <a:latin typeface="Arial"/>
                <a:ea typeface="DejaVu Sans"/>
              </a:rPr>
              <a:t>. It provides a </a:t>
            </a:r>
            <a:r>
              <a:rPr b="1" lang="en-US" sz="1800" spc="-1" strike="noStrike">
                <a:solidFill>
                  <a:srgbClr val="000000"/>
                </a:solidFill>
                <a:latin typeface="Arial"/>
                <a:ea typeface="DejaVu Sans"/>
              </a:rPr>
              <a:t>workspace to set keyframes</a:t>
            </a: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define motion, and effects</a:t>
            </a:r>
            <a:r>
              <a:rPr b="0" lang="en-US" sz="1800" spc="-1" strike="noStrike">
                <a:solidFill>
                  <a:srgbClr val="000000"/>
                </a:solidFill>
                <a:latin typeface="Arial"/>
                <a:ea typeface="DejaVu Sans"/>
              </a:rPr>
              <a:t> for various elements, from characters to objects and even environmental elements.</a:t>
            </a:r>
            <a:endParaRPr b="0" lang="en-US" sz="1800" spc="-1" strike="noStrike">
              <a:solidFill>
                <a:srgbClr val="000000"/>
              </a:solidFill>
              <a:latin typeface="Arial"/>
            </a:endParaRPr>
          </a:p>
        </p:txBody>
      </p:sp>
      <p:pic>
        <p:nvPicPr>
          <p:cNvPr id="127" name="" descr=""/>
          <p:cNvPicPr/>
          <p:nvPr/>
        </p:nvPicPr>
        <p:blipFill>
          <a:blip r:embed="rId1"/>
          <a:stretch/>
        </p:blipFill>
        <p:spPr>
          <a:xfrm>
            <a:off x="457200" y="3193560"/>
            <a:ext cx="11351880" cy="2518920"/>
          </a:xfrm>
          <a:prstGeom prst="rect">
            <a:avLst/>
          </a:prstGeom>
          <a:ln w="0">
            <a:noFill/>
          </a:ln>
        </p:spPr>
      </p:pic>
      <p:sp>
        <p:nvSpPr>
          <p:cNvPr id="2" name="PlaceHolder 1"/>
          <p:cNvSpPr>
            <a:spLocks noGrp="1"/>
          </p:cNvSpPr>
          <p:nvPr>
            <p:ph type="sldNum" idx="2"/>
          </p:nvPr>
        </p:nvSpPr>
        <p:spPr/>
        <p:txBody>
          <a:bodyPr/>
          <a:p>
            <a:fld id="{EB948B10-2FD4-4B80-921F-F5593FFDD434}"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9"/>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Animator Window</a:t>
            </a:r>
            <a:endParaRPr b="0" lang="en-US" sz="3600" spc="-1" strike="noStrike">
              <a:solidFill>
                <a:srgbClr val="000000"/>
              </a:solidFill>
              <a:latin typeface="Arial"/>
            </a:endParaRPr>
          </a:p>
        </p:txBody>
      </p:sp>
      <p:sp>
        <p:nvSpPr>
          <p:cNvPr id="129" name=""/>
          <p:cNvSpPr/>
          <p:nvPr/>
        </p:nvSpPr>
        <p:spPr>
          <a:xfrm>
            <a:off x="156600" y="1386000"/>
            <a:ext cx="4798800" cy="31842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The </a:t>
            </a:r>
            <a:r>
              <a:rPr b="1" lang="en-US" sz="1800" spc="-1" strike="noStrike">
                <a:solidFill>
                  <a:srgbClr val="000000"/>
                </a:solidFill>
                <a:latin typeface="Arial"/>
                <a:ea typeface="DejaVu Sans"/>
              </a:rPr>
              <a:t>Animator Window</a:t>
            </a:r>
            <a:r>
              <a:rPr b="0" lang="en-US" sz="1800" spc="-1" strike="noStrike">
                <a:solidFill>
                  <a:srgbClr val="000000"/>
                </a:solidFill>
                <a:latin typeface="Arial"/>
                <a:ea typeface="DejaVu Sans"/>
              </a:rPr>
              <a:t> is used to create and manage </a:t>
            </a:r>
            <a:r>
              <a:rPr b="1" lang="en-US" sz="1800" spc="-1" strike="noStrike">
                <a:solidFill>
                  <a:srgbClr val="000000"/>
                </a:solidFill>
                <a:latin typeface="Arial"/>
                <a:ea typeface="DejaVu Sans"/>
              </a:rPr>
              <a:t>Animator Controllers</a:t>
            </a:r>
            <a:r>
              <a:rPr b="0" lang="en-US" sz="1800" spc="-1" strike="noStrike">
                <a:solidFill>
                  <a:srgbClr val="000000"/>
                </a:solidFill>
                <a:latin typeface="Arial"/>
                <a:ea typeface="DejaVu Sans"/>
              </a:rPr>
              <a:t>. These controllers manage the </a:t>
            </a:r>
            <a:r>
              <a:rPr b="1" lang="en-US" sz="1800" spc="-1" strike="noStrike">
                <a:solidFill>
                  <a:srgbClr val="000000"/>
                </a:solidFill>
                <a:latin typeface="Arial"/>
                <a:ea typeface="DejaVu Sans"/>
              </a:rPr>
              <a:t>states and transitions</a:t>
            </a:r>
            <a:r>
              <a:rPr b="0" lang="en-US" sz="1800" spc="-1" strike="noStrike">
                <a:solidFill>
                  <a:srgbClr val="000000"/>
                </a:solidFill>
                <a:latin typeface="Arial"/>
                <a:ea typeface="DejaVu Sans"/>
              </a:rPr>
              <a:t> between animations. It allows defining the logic for how animations are triggered and switched based on conditions and events within the game.</a:t>
            </a:r>
            <a:endParaRPr b="0" lang="en-US" sz="1800" spc="-1" strike="noStrike">
              <a:solidFill>
                <a:srgbClr val="000000"/>
              </a:solidFill>
              <a:latin typeface="Arial"/>
            </a:endParaRPr>
          </a:p>
        </p:txBody>
      </p:sp>
      <p:pic>
        <p:nvPicPr>
          <p:cNvPr id="130" name="" descr=""/>
          <p:cNvPicPr/>
          <p:nvPr/>
        </p:nvPicPr>
        <p:blipFill>
          <a:blip r:embed="rId1"/>
          <a:stretch/>
        </p:blipFill>
        <p:spPr>
          <a:xfrm>
            <a:off x="4873320" y="1600200"/>
            <a:ext cx="7312680" cy="4401360"/>
          </a:xfrm>
          <a:prstGeom prst="rect">
            <a:avLst/>
          </a:prstGeom>
          <a:ln w="0">
            <a:noFill/>
          </a:ln>
        </p:spPr>
      </p:pic>
      <p:sp>
        <p:nvSpPr>
          <p:cNvPr id="131" name=""/>
          <p:cNvSpPr/>
          <p:nvPr/>
        </p:nvSpPr>
        <p:spPr>
          <a:xfrm>
            <a:off x="4873320" y="5305680"/>
            <a:ext cx="2162880" cy="6832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32" name=""/>
          <p:cNvSpPr/>
          <p:nvPr/>
        </p:nvSpPr>
        <p:spPr>
          <a:xfrm>
            <a:off x="5667120" y="2454480"/>
            <a:ext cx="2740680" cy="13690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33" name=""/>
          <p:cNvSpPr/>
          <p:nvPr/>
        </p:nvSpPr>
        <p:spPr>
          <a:xfrm>
            <a:off x="10732320" y="2382480"/>
            <a:ext cx="1417680" cy="11404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34" name=""/>
          <p:cNvSpPr/>
          <p:nvPr/>
        </p:nvSpPr>
        <p:spPr>
          <a:xfrm>
            <a:off x="5823720" y="1754640"/>
            <a:ext cx="4572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2"/>
          </p:nvPr>
        </p:nvSpPr>
        <p:spPr/>
        <p:txBody>
          <a:bodyPr/>
          <a:p>
            <a:fld id="{7CE23FAD-50B6-4FA2-A28A-9BDE59FB895A}"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
          <p:cNvSpPr/>
          <p:nvPr/>
        </p:nvSpPr>
        <p:spPr>
          <a:xfrm>
            <a:off x="8900280" y="661248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136" name="PlaceHolder 5"/>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Animation Components</a:t>
            </a:r>
            <a:endParaRPr b="0" lang="en-US" sz="4400" spc="-1" strike="noStrike">
              <a:solidFill>
                <a:srgbClr val="000000"/>
              </a:solidFill>
              <a:latin typeface="Arial"/>
            </a:endParaRPr>
          </a:p>
        </p:txBody>
      </p:sp>
      <p:sp>
        <p:nvSpPr>
          <p:cNvPr id="137" name=""/>
          <p:cNvSpPr/>
          <p:nvPr/>
        </p:nvSpPr>
        <p:spPr>
          <a:xfrm>
            <a:off x="228600" y="1482120"/>
            <a:ext cx="11656080" cy="11073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400" spc="-1" strike="noStrike">
                <a:solidFill>
                  <a:srgbClr val="000000"/>
                </a:solidFill>
                <a:latin typeface="Arial"/>
                <a:ea typeface="DejaVu Sans"/>
              </a:rPr>
              <a:t>The heart of the animation system is composed of two kinds of assets: </a:t>
            </a:r>
            <a:r>
              <a:rPr b="1" lang="en-US" sz="2400" spc="-1" strike="noStrike">
                <a:solidFill>
                  <a:srgbClr val="000000"/>
                </a:solidFill>
                <a:latin typeface="Arial"/>
                <a:ea typeface="DejaVu Sans"/>
              </a:rPr>
              <a:t>animation clips</a:t>
            </a:r>
            <a:r>
              <a:rPr b="0" lang="en-US" sz="2400" spc="-1" strike="noStrike">
                <a:solidFill>
                  <a:srgbClr val="000000"/>
                </a:solidFill>
                <a:latin typeface="Arial"/>
                <a:ea typeface="DejaVu Sans"/>
              </a:rPr>
              <a:t> and </a:t>
            </a:r>
            <a:r>
              <a:rPr b="1" lang="en-US" sz="2400" spc="-1" strike="noStrike">
                <a:solidFill>
                  <a:srgbClr val="000000"/>
                </a:solidFill>
                <a:latin typeface="Arial"/>
                <a:ea typeface="DejaVu Sans"/>
              </a:rPr>
              <a:t>animator controllers</a:t>
            </a:r>
            <a:r>
              <a:rPr b="0" lang="en-US" sz="2400" spc="-1" strike="noStrike">
                <a:solidFill>
                  <a:srgbClr val="000000"/>
                </a:solidFill>
                <a:latin typeface="Arial"/>
                <a:ea typeface="DejaVu Sans"/>
              </a:rPr>
              <a:t>.</a:t>
            </a:r>
            <a:endParaRPr b="0" lang="en-US" sz="2400" spc="-1" strike="noStrike">
              <a:solidFill>
                <a:srgbClr val="000000"/>
              </a:solidFill>
              <a:latin typeface="Arial"/>
            </a:endParaRPr>
          </a:p>
        </p:txBody>
      </p:sp>
      <p:sp>
        <p:nvSpPr>
          <p:cNvPr id="138" name=""/>
          <p:cNvSpPr/>
          <p:nvPr/>
        </p:nvSpPr>
        <p:spPr>
          <a:xfrm>
            <a:off x="264600" y="2891880"/>
            <a:ext cx="10741680" cy="29001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200" spc="-1" strike="noStrike">
                <a:solidFill>
                  <a:srgbClr val="000000"/>
                </a:solidFill>
                <a:latin typeface="Arial"/>
                <a:ea typeface="DejaVu Sans"/>
              </a:rPr>
              <a:t>Notice </a:t>
            </a:r>
            <a:r>
              <a:rPr b="1" lang="en-US" sz="2200" spc="-1" strike="noStrike">
                <a:solidFill>
                  <a:srgbClr val="000000"/>
                </a:solidFill>
                <a:latin typeface="Arial"/>
                <a:ea typeface="DejaVu Sans"/>
              </a:rPr>
              <a:t>animation</a:t>
            </a:r>
            <a:r>
              <a:rPr b="0" lang="en-US" sz="2200" spc="-1" strike="noStrike">
                <a:solidFill>
                  <a:srgbClr val="000000"/>
                </a:solidFill>
                <a:latin typeface="Arial"/>
                <a:ea typeface="DejaVu Sans"/>
              </a:rPr>
              <a:t> versus </a:t>
            </a:r>
            <a:r>
              <a:rPr b="1" lang="en-US" sz="2200" spc="-1" strike="noStrike">
                <a:solidFill>
                  <a:srgbClr val="000000"/>
                </a:solidFill>
                <a:latin typeface="Arial"/>
                <a:ea typeface="DejaVu Sans"/>
              </a:rPr>
              <a:t>animator</a:t>
            </a:r>
            <a:r>
              <a:rPr b="0" lang="en-US" sz="2200" spc="-1" strike="noStrike">
                <a:solidFill>
                  <a:srgbClr val="000000"/>
                </a:solidFill>
                <a:latin typeface="Arial"/>
                <a:ea typeface="DejaVu Sans"/>
              </a:rPr>
              <a:t> </a:t>
            </a:r>
            <a:r>
              <a:rPr b="1" lang="en-US" sz="2200" spc="-1" strike="noStrike">
                <a:solidFill>
                  <a:srgbClr val="000000"/>
                </a:solidFill>
                <a:latin typeface="Arial"/>
                <a:ea typeface="DejaVu Sans"/>
              </a:rPr>
              <a:t>clips</a:t>
            </a:r>
            <a:r>
              <a:rPr b="0" lang="en-US" sz="2200" spc="-1" strike="noStrike">
                <a:solidFill>
                  <a:srgbClr val="000000"/>
                </a:solidFill>
                <a:latin typeface="Arial"/>
                <a:ea typeface="DejaVu Sans"/>
              </a:rPr>
              <a:t> are the </a:t>
            </a:r>
            <a:r>
              <a:rPr b="1" lang="en-US" sz="2200" spc="-1" strike="noStrike">
                <a:solidFill>
                  <a:srgbClr val="000000"/>
                </a:solidFill>
                <a:latin typeface="Arial"/>
                <a:ea typeface="DejaVu Sans"/>
              </a:rPr>
              <a:t>individual animation </a:t>
            </a:r>
            <a:r>
              <a:rPr b="1" i="1" lang="en-US" sz="2200" spc="-1" strike="noStrike">
                <a:solidFill>
                  <a:srgbClr val="000000"/>
                </a:solidFill>
                <a:latin typeface="Arial"/>
                <a:ea typeface="DejaVu Sans"/>
              </a:rPr>
              <a:t>loops to play</a:t>
            </a:r>
            <a:r>
              <a:rPr b="0" lang="en-US" sz="2200" spc="-1" strike="noStrike">
                <a:solidFill>
                  <a:srgbClr val="000000"/>
                </a:solidFill>
                <a:latin typeface="Arial"/>
                <a:ea typeface="DejaVu Sans"/>
              </a:rPr>
              <a:t>, whereas the </a:t>
            </a:r>
            <a:r>
              <a:rPr b="1" lang="en-US" sz="2200" spc="-1" strike="noStrike">
                <a:solidFill>
                  <a:srgbClr val="000000"/>
                </a:solidFill>
                <a:latin typeface="Arial"/>
                <a:ea typeface="DejaVu Sans"/>
              </a:rPr>
              <a:t>controller</a:t>
            </a:r>
            <a:r>
              <a:rPr b="0" lang="en-US" sz="2200" spc="-1" strike="noStrike">
                <a:solidFill>
                  <a:srgbClr val="000000"/>
                </a:solidFill>
                <a:latin typeface="Arial"/>
                <a:ea typeface="DejaVu Sans"/>
              </a:rPr>
              <a:t> is the network controlling when to play animations. This network is a </a:t>
            </a:r>
            <a:r>
              <a:rPr b="1" lang="en-US" sz="2200" spc="-1" strike="noStrike">
                <a:solidFill>
                  <a:srgbClr val="000000"/>
                </a:solidFill>
                <a:latin typeface="Arial"/>
                <a:ea typeface="DejaVu Sans"/>
              </a:rPr>
              <a:t>state machine diagram</a:t>
            </a:r>
            <a:r>
              <a:rPr b="0" lang="en-US" sz="2200" spc="-1" strike="noStrike">
                <a:solidFill>
                  <a:srgbClr val="000000"/>
                </a:solidFill>
                <a:latin typeface="Arial"/>
                <a:ea typeface="DejaVu Sans"/>
              </a:rPr>
              <a:t>, and the states in the diagram are different animations that could be playing. The controller shifts between states in reaction to conditions it is watching, and plays a different animation in each state. </a:t>
            </a:r>
            <a:r>
              <a:rPr b="0" lang="en-US" sz="2200" spc="-1" strike="noStrike" baseline="33000">
                <a:solidFill>
                  <a:srgbClr val="000000"/>
                </a:solidFill>
                <a:latin typeface="Arial"/>
                <a:ea typeface="DejaVu Sans"/>
              </a:rPr>
              <a:t>[1]</a:t>
            </a:r>
            <a:endParaRPr b="0" lang="en-US" sz="2200" spc="-1" strike="noStrike">
              <a:solidFill>
                <a:srgbClr val="000000"/>
              </a:solidFill>
              <a:latin typeface="Arial"/>
            </a:endParaRPr>
          </a:p>
        </p:txBody>
      </p:sp>
      <p:sp>
        <p:nvSpPr>
          <p:cNvPr id="2" name="PlaceHolder 1"/>
          <p:cNvSpPr>
            <a:spLocks noGrp="1"/>
          </p:cNvSpPr>
          <p:nvPr>
            <p:ph type="sldNum" idx="2"/>
          </p:nvPr>
        </p:nvSpPr>
        <p:spPr/>
        <p:txBody>
          <a:bodyPr/>
          <a:p>
            <a:fld id="{F8F37581-8A2E-48C6-B3A8-3B4FC986CDC1}"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 descr=""/>
          <p:cNvPicPr/>
          <p:nvPr/>
        </p:nvPicPr>
        <p:blipFill>
          <a:blip r:embed="rId1"/>
          <a:stretch/>
        </p:blipFill>
        <p:spPr>
          <a:xfrm>
            <a:off x="1732680" y="1299600"/>
            <a:ext cx="8684280" cy="5227200"/>
          </a:xfrm>
          <a:prstGeom prst="rect">
            <a:avLst/>
          </a:prstGeom>
          <a:ln w="0">
            <a:noFill/>
          </a:ln>
        </p:spPr>
      </p:pic>
      <p:sp>
        <p:nvSpPr>
          <p:cNvPr id="140" name="PlaceHolder 20"/>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Animation Components</a:t>
            </a:r>
            <a:endParaRPr b="0" lang="en-US" sz="4400" spc="-1" strike="noStrike">
              <a:solidFill>
                <a:srgbClr val="000000"/>
              </a:solidFill>
              <a:latin typeface="Arial"/>
            </a:endParaRPr>
          </a:p>
        </p:txBody>
      </p:sp>
      <p:sp>
        <p:nvSpPr>
          <p:cNvPr id="141" name=""/>
          <p:cNvSpPr/>
          <p:nvPr/>
        </p:nvSpPr>
        <p:spPr>
          <a:xfrm flipV="1">
            <a:off x="3573000" y="2514600"/>
            <a:ext cx="5943600" cy="3657600"/>
          </a:xfrm>
          <a:prstGeom prst="line">
            <a:avLst/>
          </a:prstGeom>
          <a:ln w="36720">
            <a:solidFill>
              <a:srgbClr val="ff860d"/>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42" name=""/>
          <p:cNvSpPr/>
          <p:nvPr/>
        </p:nvSpPr>
        <p:spPr>
          <a:xfrm flipV="1">
            <a:off x="2887200" y="3657600"/>
            <a:ext cx="685800" cy="2514600"/>
          </a:xfrm>
          <a:prstGeom prst="line">
            <a:avLst/>
          </a:prstGeom>
          <a:ln w="36720">
            <a:solidFill>
              <a:srgbClr val="ff860d"/>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43" name=""/>
          <p:cNvSpPr/>
          <p:nvPr/>
        </p:nvSpPr>
        <p:spPr>
          <a:xfrm>
            <a:off x="1515600" y="5943600"/>
            <a:ext cx="1597680" cy="594720"/>
          </a:xfrm>
          <a:prstGeom prst="ellipse">
            <a:avLst/>
          </a:prstGeom>
          <a:noFill/>
          <a:ln w="36720">
            <a:solidFill>
              <a:srgbClr val="2a6099"/>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44" name=""/>
          <p:cNvSpPr/>
          <p:nvPr/>
        </p:nvSpPr>
        <p:spPr>
          <a:xfrm>
            <a:off x="78840" y="5753880"/>
            <a:ext cx="171144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2a6099"/>
                </a:solidFill>
                <a:latin typeface="Arial"/>
                <a:ea typeface="DejaVu Sans"/>
              </a:rPr>
              <a:t>Animation clips</a:t>
            </a:r>
            <a:endParaRPr b="0" lang="en-US" sz="1800" spc="-1" strike="noStrike">
              <a:solidFill>
                <a:srgbClr val="000000"/>
              </a:solidFill>
              <a:latin typeface="Arial"/>
            </a:endParaRPr>
          </a:p>
        </p:txBody>
      </p:sp>
      <p:sp>
        <p:nvSpPr>
          <p:cNvPr id="145" name=""/>
          <p:cNvSpPr/>
          <p:nvPr/>
        </p:nvSpPr>
        <p:spPr>
          <a:xfrm>
            <a:off x="3164400" y="5943600"/>
            <a:ext cx="490680" cy="594720"/>
          </a:xfrm>
          <a:prstGeom prst="ellipse">
            <a:avLst/>
          </a:prstGeom>
          <a:noFill/>
          <a:ln w="36720">
            <a:solidFill>
              <a:srgbClr val="069a2e"/>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46" name=""/>
          <p:cNvSpPr/>
          <p:nvPr/>
        </p:nvSpPr>
        <p:spPr>
          <a:xfrm>
            <a:off x="3670200" y="6090120"/>
            <a:ext cx="214272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69a2e"/>
                </a:solidFill>
                <a:latin typeface="Arial"/>
                <a:ea typeface="DejaVu Sans"/>
              </a:rPr>
              <a:t>Animator Controller</a:t>
            </a:r>
            <a:endParaRPr b="0" lang="en-US" sz="1800" spc="-1" strike="noStrike">
              <a:solidFill>
                <a:srgbClr val="000000"/>
              </a:solidFill>
              <a:latin typeface="Arial"/>
            </a:endParaRPr>
          </a:p>
        </p:txBody>
      </p:sp>
      <p:sp>
        <p:nvSpPr>
          <p:cNvPr id="147" name=""/>
          <p:cNvSpPr/>
          <p:nvPr/>
        </p:nvSpPr>
        <p:spPr>
          <a:xfrm>
            <a:off x="8686800" y="2286000"/>
            <a:ext cx="1730160" cy="1369080"/>
          </a:xfrm>
          <a:prstGeom prst="rect">
            <a:avLst/>
          </a:prstGeom>
          <a:noFill/>
          <a:ln w="36720">
            <a:solidFill>
              <a:srgbClr val="ffbf00"/>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48" name=""/>
          <p:cNvSpPr/>
          <p:nvPr/>
        </p:nvSpPr>
        <p:spPr>
          <a:xfrm>
            <a:off x="8854560" y="3807720"/>
            <a:ext cx="233316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bf00"/>
                </a:solidFill>
                <a:latin typeface="Arial"/>
                <a:ea typeface="DejaVu Sans"/>
              </a:rPr>
              <a:t>Animator Component</a:t>
            </a:r>
            <a:endParaRPr b="0" lang="en-US" sz="1800" spc="-1" strike="noStrike">
              <a:solidFill>
                <a:srgbClr val="000000"/>
              </a:solidFill>
              <a:latin typeface="Arial"/>
            </a:endParaRPr>
          </a:p>
        </p:txBody>
      </p:sp>
      <p:sp>
        <p:nvSpPr>
          <p:cNvPr id="149" name=""/>
          <p:cNvSpPr/>
          <p:nvPr/>
        </p:nvSpPr>
        <p:spPr>
          <a:xfrm>
            <a:off x="2514600" y="2286000"/>
            <a:ext cx="3426480" cy="1597680"/>
          </a:xfrm>
          <a:prstGeom prst="rect">
            <a:avLst/>
          </a:prstGeom>
          <a:noFill/>
          <a:ln w="36720">
            <a:solidFill>
              <a:srgbClr val="069a2e"/>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2" name="PlaceHolder 1"/>
          <p:cNvSpPr>
            <a:spLocks noGrp="1"/>
          </p:cNvSpPr>
          <p:nvPr>
            <p:ph type="sldNum" idx="2"/>
          </p:nvPr>
        </p:nvSpPr>
        <p:spPr/>
        <p:txBody>
          <a:bodyPr/>
          <a:p>
            <a:fld id="{CD7C129F-7743-4FBC-B69F-A542DCD05BF4}"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21"/>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Animator component</a:t>
            </a:r>
            <a:endParaRPr b="0" lang="en-US" sz="4400" spc="-1" strike="noStrike">
              <a:solidFill>
                <a:srgbClr val="000000"/>
              </a:solidFill>
              <a:latin typeface="Arial"/>
            </a:endParaRPr>
          </a:p>
        </p:txBody>
      </p:sp>
      <p:sp>
        <p:nvSpPr>
          <p:cNvPr id="151" name=""/>
          <p:cNvSpPr/>
          <p:nvPr/>
        </p:nvSpPr>
        <p:spPr>
          <a:xfrm>
            <a:off x="228960" y="1386000"/>
            <a:ext cx="7312320" cy="243144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200" spc="-1" strike="noStrike">
                <a:solidFill>
                  <a:srgbClr val="000000"/>
                </a:solidFill>
                <a:latin typeface="Arial"/>
                <a:ea typeface="DejaVu Sans"/>
              </a:rPr>
              <a:t>Use the </a:t>
            </a:r>
            <a:r>
              <a:rPr b="1" lang="en-US" sz="2200" spc="-1" strike="noStrike">
                <a:solidFill>
                  <a:srgbClr val="000000"/>
                </a:solidFill>
                <a:latin typeface="Arial"/>
                <a:ea typeface="DejaVu Sans"/>
              </a:rPr>
              <a:t>Animator component</a:t>
            </a:r>
            <a:r>
              <a:rPr b="0" lang="en-US" sz="2200" spc="-1" strike="noStrike">
                <a:solidFill>
                  <a:srgbClr val="000000"/>
                </a:solidFill>
                <a:latin typeface="Arial"/>
                <a:ea typeface="DejaVu Sans"/>
              </a:rPr>
              <a:t> to assign animation to a GameObject in your Scene. The Animator component requires a </a:t>
            </a:r>
            <a:r>
              <a:rPr b="1" i="1" lang="en-US" sz="2200" spc="-1" strike="noStrike">
                <a:solidFill>
                  <a:srgbClr val="000000"/>
                </a:solidFill>
                <a:latin typeface="Arial"/>
                <a:ea typeface="DejaVu Sans"/>
              </a:rPr>
              <a:t>reference to an Animator Controller</a:t>
            </a:r>
            <a:r>
              <a:rPr b="0" lang="en-US" sz="2200" spc="-1" strike="noStrike">
                <a:solidFill>
                  <a:srgbClr val="000000"/>
                </a:solidFill>
                <a:latin typeface="Arial"/>
                <a:ea typeface="DejaVu Sans"/>
              </a:rPr>
              <a:t> which defines which animation clips to use, and controls when and how to blend and transition between them.</a:t>
            </a:r>
            <a:endParaRPr b="0" lang="en-US" sz="2200" spc="-1" strike="noStrike">
              <a:solidFill>
                <a:srgbClr val="000000"/>
              </a:solidFill>
              <a:latin typeface="Arial"/>
            </a:endParaRPr>
          </a:p>
        </p:txBody>
      </p:sp>
      <p:pic>
        <p:nvPicPr>
          <p:cNvPr id="152" name="" descr=""/>
          <p:cNvPicPr/>
          <p:nvPr/>
        </p:nvPicPr>
        <p:blipFill>
          <a:blip r:embed="rId1"/>
          <a:stretch/>
        </p:blipFill>
        <p:spPr>
          <a:xfrm>
            <a:off x="8316000" y="681480"/>
            <a:ext cx="3340080" cy="5728320"/>
          </a:xfrm>
          <a:prstGeom prst="rect">
            <a:avLst/>
          </a:prstGeom>
          <a:ln w="0">
            <a:noFill/>
          </a:ln>
        </p:spPr>
      </p:pic>
      <p:sp>
        <p:nvSpPr>
          <p:cNvPr id="153" name=""/>
          <p:cNvSpPr/>
          <p:nvPr/>
        </p:nvSpPr>
        <p:spPr>
          <a:xfrm>
            <a:off x="9901800" y="3850200"/>
            <a:ext cx="13716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2"/>
          </p:nvPr>
        </p:nvSpPr>
        <p:spPr/>
        <p:txBody>
          <a:bodyPr/>
          <a:p>
            <a:fld id="{6039D652-5B91-4E61-B785-F57D8983E0FA}"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22"/>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Animator component</a:t>
            </a:r>
            <a:endParaRPr b="0" lang="en-US" sz="4400" spc="-1" strike="noStrike">
              <a:solidFill>
                <a:srgbClr val="000000"/>
              </a:solidFill>
              <a:latin typeface="Arial"/>
            </a:endParaRPr>
          </a:p>
        </p:txBody>
      </p:sp>
      <p:pic>
        <p:nvPicPr>
          <p:cNvPr id="155" name="" descr=""/>
          <p:cNvPicPr/>
          <p:nvPr/>
        </p:nvPicPr>
        <p:blipFill>
          <a:blip r:embed="rId1"/>
          <a:stretch/>
        </p:blipFill>
        <p:spPr>
          <a:xfrm>
            <a:off x="1447200" y="1305720"/>
            <a:ext cx="8838000" cy="5094000"/>
          </a:xfrm>
          <a:prstGeom prst="rect">
            <a:avLst/>
          </a:prstGeom>
          <a:ln w="0">
            <a:noFill/>
          </a:ln>
        </p:spPr>
      </p:pic>
      <p:sp>
        <p:nvSpPr>
          <p:cNvPr id="156"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86D58265-DC3E-4A31-8041-8897586FD1BB}"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6"/>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Keyframe Animation</a:t>
            </a:r>
            <a:endParaRPr b="0" lang="en-US" sz="4400" spc="-1" strike="noStrike">
              <a:solidFill>
                <a:srgbClr val="000000"/>
              </a:solidFill>
              <a:latin typeface="Arial"/>
            </a:endParaRPr>
          </a:p>
        </p:txBody>
      </p:sp>
      <p:sp>
        <p:nvSpPr>
          <p:cNvPr id="158" name=""/>
          <p:cNvSpPr/>
          <p:nvPr/>
        </p:nvSpPr>
        <p:spPr>
          <a:xfrm>
            <a:off x="349560" y="1400040"/>
            <a:ext cx="11077920" cy="162288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A keyframe in Unity represents a specific point in time within an animation timeline. It defines the precise values of an object's properties, such as position, rotation, or scale, at that particular moment. These keyframes act as markers that determine the object's state or movement at different points in the animation, allowing for smooth transitions and defining the animation's flow.</a:t>
            </a:r>
            <a:endParaRPr b="0" lang="en-US" sz="1800" spc="-1" strike="noStrike">
              <a:solidFill>
                <a:srgbClr val="000000"/>
              </a:solidFill>
              <a:latin typeface="Arial"/>
            </a:endParaRPr>
          </a:p>
        </p:txBody>
      </p:sp>
      <p:pic>
        <p:nvPicPr>
          <p:cNvPr id="159" name="" descr=""/>
          <p:cNvPicPr/>
          <p:nvPr/>
        </p:nvPicPr>
        <p:blipFill>
          <a:blip r:embed="rId1"/>
          <a:stretch/>
        </p:blipFill>
        <p:spPr>
          <a:xfrm>
            <a:off x="223920" y="3200400"/>
            <a:ext cx="11624760" cy="2949480"/>
          </a:xfrm>
          <a:prstGeom prst="rect">
            <a:avLst/>
          </a:prstGeom>
          <a:ln w="0">
            <a:noFill/>
          </a:ln>
        </p:spPr>
      </p:pic>
      <p:sp>
        <p:nvSpPr>
          <p:cNvPr id="160" name=""/>
          <p:cNvSpPr/>
          <p:nvPr/>
        </p:nvSpPr>
        <p:spPr>
          <a:xfrm>
            <a:off x="5096880" y="6172200"/>
            <a:ext cx="6330600" cy="25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200" spc="-1" strike="noStrike">
                <a:solidFill>
                  <a:srgbClr val="000000"/>
                </a:solidFill>
                <a:latin typeface="Arial"/>
                <a:ea typeface="DejaVu Sans"/>
              </a:rPr>
              <a:t>The image illustrates the head rotation transformation during XBot's Swingdance animation</a:t>
            </a:r>
            <a:endParaRPr b="0" lang="en-US" sz="1200" spc="-1" strike="noStrike">
              <a:solidFill>
                <a:srgbClr val="000000"/>
              </a:solidFill>
              <a:latin typeface="Arial"/>
            </a:endParaRPr>
          </a:p>
        </p:txBody>
      </p:sp>
      <p:sp>
        <p:nvSpPr>
          <p:cNvPr id="161"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69D9DD74-4810-44FD-BD4B-5D4E052E70A6}"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25"/>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Keyframe Animation</a:t>
            </a:r>
            <a:endParaRPr b="0" lang="en-US" sz="4400" spc="-1" strike="noStrike">
              <a:solidFill>
                <a:srgbClr val="000000"/>
              </a:solidFill>
              <a:latin typeface="Arial"/>
            </a:endParaRPr>
          </a:p>
        </p:txBody>
      </p:sp>
      <p:pic>
        <p:nvPicPr>
          <p:cNvPr id="163" name="" descr=""/>
          <p:cNvPicPr/>
          <p:nvPr/>
        </p:nvPicPr>
        <p:blipFill>
          <a:blip r:embed="rId1"/>
          <a:stretch/>
        </p:blipFill>
        <p:spPr>
          <a:xfrm>
            <a:off x="97920" y="1371600"/>
            <a:ext cx="5819760" cy="3170520"/>
          </a:xfrm>
          <a:prstGeom prst="rect">
            <a:avLst/>
          </a:prstGeom>
          <a:ln w="0">
            <a:noFill/>
          </a:ln>
        </p:spPr>
      </p:pic>
      <p:pic>
        <p:nvPicPr>
          <p:cNvPr id="164" name="" descr=""/>
          <p:cNvPicPr/>
          <p:nvPr/>
        </p:nvPicPr>
        <p:blipFill>
          <a:blip r:embed="rId2"/>
          <a:stretch/>
        </p:blipFill>
        <p:spPr>
          <a:xfrm>
            <a:off x="5907600" y="3336120"/>
            <a:ext cx="6276960" cy="3452040"/>
          </a:xfrm>
          <a:prstGeom prst="rect">
            <a:avLst/>
          </a:prstGeom>
          <a:ln w="0">
            <a:noFill/>
          </a:ln>
        </p:spPr>
      </p:pic>
      <p:sp>
        <p:nvSpPr>
          <p:cNvPr id="165" name=""/>
          <p:cNvSpPr/>
          <p:nvPr/>
        </p:nvSpPr>
        <p:spPr>
          <a:xfrm>
            <a:off x="6061680" y="1371600"/>
            <a:ext cx="6051600" cy="112608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600" spc="-1" strike="noStrike">
                <a:solidFill>
                  <a:srgbClr val="000000"/>
                </a:solidFill>
                <a:latin typeface="Arial"/>
                <a:ea typeface="DejaVu Sans"/>
              </a:rPr>
              <a:t>For instance, when creating an animation for an airplane propeller, keyframes are generated at various positions of the propeller. At each of these points, the rotation value along the x, y and z-axis changes accordingly.</a:t>
            </a:r>
            <a:endParaRPr b="0" lang="en-US" sz="1600" spc="-1" strike="noStrike">
              <a:solidFill>
                <a:srgbClr val="000000"/>
              </a:solidFill>
              <a:latin typeface="Arial"/>
            </a:endParaRPr>
          </a:p>
        </p:txBody>
      </p:sp>
      <p:pic>
        <p:nvPicPr>
          <p:cNvPr id="166" name="" descr=""/>
          <p:cNvPicPr/>
          <p:nvPr/>
        </p:nvPicPr>
        <p:blipFill>
          <a:blip r:embed="rId3"/>
          <a:stretch/>
        </p:blipFill>
        <p:spPr>
          <a:xfrm>
            <a:off x="177840" y="4800600"/>
            <a:ext cx="4848840" cy="335880"/>
          </a:xfrm>
          <a:prstGeom prst="rect">
            <a:avLst/>
          </a:prstGeom>
          <a:ln w="0">
            <a:noFill/>
          </a:ln>
        </p:spPr>
      </p:pic>
      <p:sp>
        <p:nvSpPr>
          <p:cNvPr id="167" name=""/>
          <p:cNvSpPr/>
          <p:nvPr/>
        </p:nvSpPr>
        <p:spPr>
          <a:xfrm>
            <a:off x="228600" y="5569920"/>
            <a:ext cx="5026680" cy="599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Use “Go to next keyframe” to check the animation’s keyframe</a:t>
            </a:r>
            <a:endParaRPr b="0" lang="en-US" sz="1800" spc="-1" strike="noStrike">
              <a:solidFill>
                <a:srgbClr val="000000"/>
              </a:solidFill>
              <a:latin typeface="Arial"/>
            </a:endParaRPr>
          </a:p>
        </p:txBody>
      </p:sp>
      <p:sp>
        <p:nvSpPr>
          <p:cNvPr id="168" name=""/>
          <p:cNvSpPr/>
          <p:nvPr/>
        </p:nvSpPr>
        <p:spPr>
          <a:xfrm flipV="1">
            <a:off x="1299600" y="4993200"/>
            <a:ext cx="228600" cy="540720"/>
          </a:xfrm>
          <a:prstGeom prst="line">
            <a:avLst/>
          </a:prstGeom>
          <a:ln w="36720">
            <a:solidFill>
              <a:srgbClr val="ff860d"/>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2"/>
          </p:nvPr>
        </p:nvSpPr>
        <p:spPr/>
        <p:txBody>
          <a:bodyPr/>
          <a:p>
            <a:fld id="{671D2ADA-7C2D-4D50-9860-C3AB3B093ECE}"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7"/>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Animator Controller</a:t>
            </a:r>
            <a:endParaRPr b="0" lang="en-US" sz="4400" spc="-1" strike="noStrike">
              <a:solidFill>
                <a:srgbClr val="000000"/>
              </a:solidFill>
              <a:latin typeface="Arial"/>
            </a:endParaRPr>
          </a:p>
        </p:txBody>
      </p:sp>
      <p:sp>
        <p:nvSpPr>
          <p:cNvPr id="170" name=""/>
          <p:cNvSpPr/>
          <p:nvPr/>
        </p:nvSpPr>
        <p:spPr>
          <a:xfrm>
            <a:off x="228600" y="1355400"/>
            <a:ext cx="11885400" cy="33696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200" spc="-1" strike="noStrike">
                <a:solidFill>
                  <a:srgbClr val="000000"/>
                </a:solidFill>
                <a:latin typeface="Arial"/>
                <a:ea typeface="DejaVu Sans"/>
              </a:rPr>
              <a:t>An </a:t>
            </a:r>
            <a:r>
              <a:rPr b="1" lang="en-US" sz="2200" spc="-1" strike="noStrike">
                <a:solidFill>
                  <a:srgbClr val="000000"/>
                </a:solidFill>
                <a:latin typeface="Arial"/>
                <a:ea typeface="DejaVu Sans"/>
              </a:rPr>
              <a:t>Animator Controller</a:t>
            </a:r>
            <a:r>
              <a:rPr b="0" lang="en-US" sz="2200" spc="-1" strike="noStrike">
                <a:solidFill>
                  <a:srgbClr val="000000"/>
                </a:solidFill>
                <a:latin typeface="Arial"/>
                <a:ea typeface="DejaVu Sans"/>
              </a:rPr>
              <a:t> allows you to arrange and maintain a </a:t>
            </a:r>
            <a:r>
              <a:rPr b="1" lang="en-US" sz="2200" spc="-1" strike="noStrike">
                <a:solidFill>
                  <a:srgbClr val="000000"/>
                </a:solidFill>
                <a:latin typeface="Arial"/>
                <a:ea typeface="DejaVu Sans"/>
              </a:rPr>
              <a:t>set of animations</a:t>
            </a:r>
            <a:r>
              <a:rPr b="0" lang="en-US" sz="2200" spc="-1" strike="noStrike">
                <a:solidFill>
                  <a:srgbClr val="000000"/>
                </a:solidFill>
                <a:latin typeface="Arial"/>
                <a:ea typeface="DejaVu Sans"/>
              </a:rPr>
              <a:t> for a character or other animated Game Object.</a:t>
            </a:r>
            <a:endParaRPr b="0" lang="en-US" sz="2200" spc="-1" strike="noStrike">
              <a:solidFill>
                <a:srgbClr val="000000"/>
              </a:solidFill>
              <a:latin typeface="Arial"/>
            </a:endParaRPr>
          </a:p>
          <a:p>
            <a:pPr>
              <a:lnSpc>
                <a:spcPct val="150000"/>
              </a:lnSpc>
            </a:pPr>
            <a:endParaRPr b="0" lang="en-US" sz="2200" spc="-1" strike="noStrike">
              <a:solidFill>
                <a:srgbClr val="000000"/>
              </a:solidFill>
              <a:latin typeface="Arial"/>
            </a:endParaRPr>
          </a:p>
          <a:p>
            <a:pPr>
              <a:lnSpc>
                <a:spcPct val="150000"/>
              </a:lnSpc>
            </a:pPr>
            <a:r>
              <a:rPr b="0" lang="en-US" sz="2200" spc="-1" strike="noStrike">
                <a:solidFill>
                  <a:srgbClr val="000000"/>
                </a:solidFill>
                <a:latin typeface="Arial"/>
                <a:ea typeface="DejaVu Sans"/>
              </a:rPr>
              <a:t>The controller has references to the </a:t>
            </a:r>
            <a:r>
              <a:rPr b="1" lang="en-US" sz="2200" spc="-1" strike="noStrike">
                <a:solidFill>
                  <a:srgbClr val="000000"/>
                </a:solidFill>
                <a:latin typeface="Arial"/>
                <a:ea typeface="DejaVu Sans"/>
              </a:rPr>
              <a:t>animation clips</a:t>
            </a:r>
            <a:r>
              <a:rPr b="0" lang="en-US" sz="2200" spc="-1" strike="noStrike">
                <a:solidFill>
                  <a:srgbClr val="000000"/>
                </a:solidFill>
                <a:latin typeface="Arial"/>
                <a:ea typeface="DejaVu Sans"/>
              </a:rPr>
              <a:t> used within it, and manages the various </a:t>
            </a:r>
            <a:r>
              <a:rPr b="1" i="1" lang="en-US" sz="2200" spc="-1" strike="noStrike">
                <a:solidFill>
                  <a:srgbClr val="000000"/>
                </a:solidFill>
                <a:latin typeface="Arial"/>
                <a:ea typeface="DejaVu Sans"/>
              </a:rPr>
              <a:t>animation states</a:t>
            </a:r>
            <a:r>
              <a:rPr b="0" lang="en-US" sz="2200" spc="-1" strike="noStrike">
                <a:solidFill>
                  <a:srgbClr val="000000"/>
                </a:solidFill>
                <a:latin typeface="Arial"/>
                <a:ea typeface="DejaVu Sans"/>
              </a:rPr>
              <a:t> and the </a:t>
            </a:r>
            <a:r>
              <a:rPr b="1" i="1" lang="en-US" sz="2200" spc="-1" strike="noStrike">
                <a:solidFill>
                  <a:srgbClr val="000000"/>
                </a:solidFill>
                <a:latin typeface="Arial"/>
                <a:ea typeface="DejaVu Sans"/>
              </a:rPr>
              <a:t>transitions</a:t>
            </a:r>
            <a:r>
              <a:rPr b="0" lang="en-US" sz="2200" spc="-1" strike="noStrike">
                <a:solidFill>
                  <a:srgbClr val="000000"/>
                </a:solidFill>
                <a:latin typeface="Arial"/>
                <a:ea typeface="DejaVu Sans"/>
              </a:rPr>
              <a:t> between them using a so-called </a:t>
            </a:r>
            <a:r>
              <a:rPr b="1" lang="en-US" sz="2200" spc="-1" strike="noStrike">
                <a:solidFill>
                  <a:srgbClr val="000000"/>
                </a:solidFill>
                <a:latin typeface="Arial"/>
                <a:ea typeface="DejaVu Sans"/>
              </a:rPr>
              <a:t>State Machine</a:t>
            </a:r>
            <a:r>
              <a:rPr b="0" lang="en-US" sz="2200" spc="-1" strike="noStrike">
                <a:solidFill>
                  <a:srgbClr val="000000"/>
                </a:solidFill>
                <a:latin typeface="Arial"/>
                <a:ea typeface="DejaVu Sans"/>
              </a:rPr>
              <a:t>, which could be thought of as a kind of flow-chart, or a simple program written in a visual programming language within Unity.</a:t>
            </a:r>
            <a:endParaRPr b="0" lang="en-US" sz="2200" spc="-1" strike="noStrike">
              <a:solidFill>
                <a:srgbClr val="000000"/>
              </a:solidFill>
              <a:latin typeface="Arial"/>
            </a:endParaRPr>
          </a:p>
        </p:txBody>
      </p:sp>
      <p:sp>
        <p:nvSpPr>
          <p:cNvPr id="171"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3AF9A4E9-274D-43A1-A839-AFC16F8DCB0E}"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26"/>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Animator Controller</a:t>
            </a:r>
            <a:endParaRPr b="0" lang="en-US" sz="4400" spc="-1" strike="noStrike">
              <a:solidFill>
                <a:srgbClr val="000000"/>
              </a:solidFill>
              <a:latin typeface="Arial"/>
            </a:endParaRPr>
          </a:p>
        </p:txBody>
      </p:sp>
      <p:pic>
        <p:nvPicPr>
          <p:cNvPr id="173" name="" descr=""/>
          <p:cNvPicPr/>
          <p:nvPr/>
        </p:nvPicPr>
        <p:blipFill>
          <a:blip r:embed="rId1"/>
          <a:stretch/>
        </p:blipFill>
        <p:spPr>
          <a:xfrm>
            <a:off x="4921200" y="1551600"/>
            <a:ext cx="7161120" cy="3904200"/>
          </a:xfrm>
          <a:prstGeom prst="rect">
            <a:avLst/>
          </a:prstGeom>
          <a:ln w="0">
            <a:noFill/>
          </a:ln>
        </p:spPr>
      </p:pic>
      <p:sp>
        <p:nvSpPr>
          <p:cNvPr id="174" name=""/>
          <p:cNvSpPr/>
          <p:nvPr/>
        </p:nvSpPr>
        <p:spPr>
          <a:xfrm>
            <a:off x="264600" y="1442880"/>
            <a:ext cx="4991400" cy="244152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For example, you could switch from a walk Animation Clip to a jump Animation Clip whenever the spacebar is pressed. </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p:txBody>
      </p:sp>
      <p:sp>
        <p:nvSpPr>
          <p:cNvPr id="175" name=""/>
          <p:cNvSpPr/>
          <p:nvPr/>
        </p:nvSpPr>
        <p:spPr>
          <a:xfrm>
            <a:off x="243360" y="5743800"/>
            <a:ext cx="11642040" cy="65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However even if you only have a single Animation Clip you still need to place it into an Animator Controller to use it on a GameObject.</a:t>
            </a:r>
            <a:endParaRPr b="0" lang="en-US" sz="1800" spc="-1" strike="noStrike">
              <a:solidFill>
                <a:srgbClr val="000000"/>
              </a:solidFill>
              <a:latin typeface="Arial"/>
            </a:endParaRPr>
          </a:p>
        </p:txBody>
      </p:sp>
      <p:sp>
        <p:nvSpPr>
          <p:cNvPr id="176"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F366CBF4-459C-49E0-9528-AFDCEE5EEEEE}"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228600" y="681120"/>
            <a:ext cx="11810880" cy="702000"/>
          </a:xfrm>
          <a:prstGeom prst="rect">
            <a:avLst/>
          </a:prstGeom>
          <a:noFill/>
          <a:ln w="0">
            <a:noFill/>
          </a:ln>
        </p:spPr>
        <p:txBody>
          <a:bodyPr lIns="90000" rIns="90000" tIns="45000" bIns="45000" anchor="ctr">
            <a:normAutofit/>
          </a:bodyPr>
          <a:p>
            <a:pPr marL="233280" indent="0">
              <a:lnSpc>
                <a:spcPct val="90000"/>
              </a:lnSpc>
              <a:buNone/>
              <a:tabLst>
                <a:tab algn="l" pos="0"/>
              </a:tabLst>
            </a:pPr>
            <a:r>
              <a:rPr b="1" lang="en-US" sz="4400" spc="-1" strike="noStrike">
                <a:solidFill>
                  <a:srgbClr val="000000"/>
                </a:solidFill>
                <a:latin typeface="Arial"/>
              </a:rPr>
              <a:t>Learning Objectives</a:t>
            </a:r>
            <a:endParaRPr b="0" lang="en-US" sz="4400" spc="-1" strike="noStrike">
              <a:solidFill>
                <a:srgbClr val="000000"/>
              </a:solidFill>
              <a:latin typeface="Arial"/>
            </a:endParaRPr>
          </a:p>
        </p:txBody>
      </p:sp>
      <p:sp>
        <p:nvSpPr>
          <p:cNvPr id="95" name="Content Placeholder 2"/>
          <p:cNvSpPr/>
          <p:nvPr/>
        </p:nvSpPr>
        <p:spPr>
          <a:xfrm>
            <a:off x="609480" y="2009520"/>
            <a:ext cx="10967760" cy="210024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200000"/>
              </a:lnSpc>
              <a:spcBef>
                <a:spcPts val="1001"/>
              </a:spcBef>
              <a:buClr>
                <a:srgbClr val="000000"/>
              </a:buClr>
              <a:buFont typeface="Arial"/>
              <a:buChar char="•"/>
            </a:pPr>
            <a:r>
              <a:rPr b="0" lang="en-US" sz="2400" spc="-1" strike="noStrike">
                <a:solidFill>
                  <a:srgbClr val="000000"/>
                </a:solidFill>
                <a:latin typeface="Calibri"/>
                <a:ea typeface="DejaVu Sans"/>
              </a:rPr>
              <a:t>Understand the role of animations in creating dynamic and engaging visuals.</a:t>
            </a:r>
            <a:endParaRPr b="0" lang="en-US" sz="2400" spc="-1" strike="noStrike">
              <a:solidFill>
                <a:srgbClr val="000000"/>
              </a:solidFill>
              <a:latin typeface="Arial"/>
            </a:endParaRPr>
          </a:p>
          <a:p>
            <a:pPr marL="228600" indent="-228600">
              <a:lnSpc>
                <a:spcPct val="200000"/>
              </a:lnSpc>
              <a:spcBef>
                <a:spcPts val="1001"/>
              </a:spcBef>
              <a:buClr>
                <a:srgbClr val="000000"/>
              </a:buClr>
              <a:buFont typeface="Arial"/>
              <a:buChar char="•"/>
            </a:pPr>
            <a:r>
              <a:rPr b="0" lang="en-US" sz="2400" spc="-1" strike="noStrike">
                <a:solidFill>
                  <a:srgbClr val="000000"/>
                </a:solidFill>
                <a:latin typeface="Calibri"/>
                <a:ea typeface="DejaVu Sans"/>
              </a:rPr>
              <a:t>Learn how to use the Unity Animation System to bring characters and objects to life.</a:t>
            </a:r>
            <a:endParaRPr b="0" lang="en-US" sz="2400" spc="-1" strike="noStrike">
              <a:solidFill>
                <a:srgbClr val="000000"/>
              </a:solidFill>
              <a:latin typeface="Arial"/>
            </a:endParaRPr>
          </a:p>
          <a:p>
            <a:pPr marL="228600" indent="-228600">
              <a:lnSpc>
                <a:spcPct val="200000"/>
              </a:lnSpc>
              <a:spcBef>
                <a:spcPts val="1001"/>
              </a:spcBef>
              <a:buClr>
                <a:srgbClr val="000000"/>
              </a:buClr>
              <a:buFont typeface="Arial"/>
              <a:buChar char="•"/>
            </a:pPr>
            <a:r>
              <a:rPr b="0" lang="en-US" sz="2400" spc="-1" strike="noStrike">
                <a:solidFill>
                  <a:srgbClr val="000000"/>
                </a:solidFill>
                <a:latin typeface="Calibri"/>
                <a:ea typeface="DejaVu Sans"/>
              </a:rPr>
              <a:t>Gain hands-on experience in creating basic animations.</a:t>
            </a:r>
            <a:endParaRPr b="0" lang="en-US" sz="2400" spc="-1" strike="noStrike">
              <a:solidFill>
                <a:srgbClr val="000000"/>
              </a:solidFill>
              <a:latin typeface="Arial"/>
            </a:endParaRPr>
          </a:p>
        </p:txBody>
      </p:sp>
      <p:sp>
        <p:nvSpPr>
          <p:cNvPr id="3" name="PlaceHolder 2"/>
          <p:cNvSpPr>
            <a:spLocks noGrp="1"/>
          </p:cNvSpPr>
          <p:nvPr>
            <p:ph type="sldNum" idx="2"/>
          </p:nvPr>
        </p:nvSpPr>
        <p:spPr/>
        <p:txBody>
          <a:bodyPr/>
          <a:p>
            <a:fld id="{40C3E2B2-977C-4116-AF90-2FBAF89554E4}"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27"/>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Animator Controller – State Machine</a:t>
            </a:r>
            <a:endParaRPr b="0" lang="en-US" sz="3600" spc="-1" strike="noStrike">
              <a:solidFill>
                <a:srgbClr val="000000"/>
              </a:solidFill>
              <a:latin typeface="Arial"/>
            </a:endParaRPr>
          </a:p>
        </p:txBody>
      </p:sp>
      <p:pic>
        <p:nvPicPr>
          <p:cNvPr id="178" name="" descr=""/>
          <p:cNvPicPr/>
          <p:nvPr/>
        </p:nvPicPr>
        <p:blipFill>
          <a:blip r:embed="rId1"/>
          <a:stretch/>
        </p:blipFill>
        <p:spPr>
          <a:xfrm>
            <a:off x="6341400" y="3187800"/>
            <a:ext cx="5748480" cy="2440800"/>
          </a:xfrm>
          <a:prstGeom prst="rect">
            <a:avLst/>
          </a:prstGeom>
          <a:ln w="0">
            <a:noFill/>
          </a:ln>
        </p:spPr>
      </p:pic>
      <p:sp>
        <p:nvSpPr>
          <p:cNvPr id="179" name=""/>
          <p:cNvSpPr/>
          <p:nvPr/>
        </p:nvSpPr>
        <p:spPr>
          <a:xfrm>
            <a:off x="247680" y="1372680"/>
            <a:ext cx="12094920" cy="20073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The basic idea is that a character is engaged in some particular kind of </a:t>
            </a:r>
            <a:r>
              <a:rPr b="1" lang="en-US" sz="1800" spc="-1" strike="noStrike">
                <a:solidFill>
                  <a:srgbClr val="000000"/>
                </a:solidFill>
                <a:latin typeface="Arial"/>
                <a:ea typeface="DejaVu Sans"/>
              </a:rPr>
              <a:t>action</a:t>
            </a:r>
            <a:r>
              <a:rPr b="0" lang="en-US" sz="1800" spc="-1" strike="noStrike">
                <a:solidFill>
                  <a:srgbClr val="000000"/>
                </a:solidFill>
                <a:latin typeface="Arial"/>
                <a:ea typeface="DejaVu Sans"/>
              </a:rPr>
              <a:t> at any given time. The actions available will depend on the type of gameplay but typical actions include things like </a:t>
            </a:r>
            <a:r>
              <a:rPr b="0" i="1" lang="en-US" sz="1800" spc="-1" strike="noStrike">
                <a:solidFill>
                  <a:srgbClr val="000000"/>
                </a:solidFill>
                <a:latin typeface="Arial"/>
                <a:ea typeface="DejaVu Sans"/>
              </a:rPr>
              <a:t>idling, walking, running, jumping,</a:t>
            </a:r>
            <a:r>
              <a:rPr b="0" lang="en-US" sz="1800" spc="-1" strike="noStrike">
                <a:solidFill>
                  <a:srgbClr val="000000"/>
                </a:solidFill>
                <a:latin typeface="Arial"/>
                <a:ea typeface="DejaVu Sans"/>
              </a:rPr>
              <a:t> etc. </a:t>
            </a:r>
            <a:r>
              <a:rPr b="0" i="1" lang="en-US" sz="1800" spc="-1" strike="noStrike">
                <a:solidFill>
                  <a:srgbClr val="000000"/>
                </a:solidFill>
                <a:latin typeface="Arial"/>
                <a:ea typeface="DejaVu Sans"/>
              </a:rPr>
              <a:t>These actions are referred to as </a:t>
            </a:r>
            <a:r>
              <a:rPr b="1" i="1" lang="en-US" sz="1800" spc="-1" strike="noStrike">
                <a:solidFill>
                  <a:srgbClr val="000000"/>
                </a:solidFill>
                <a:latin typeface="Arial"/>
                <a:ea typeface="DejaVu Sans"/>
              </a:rPr>
              <a:t>states</a:t>
            </a:r>
            <a:r>
              <a:rPr b="0" lang="en-US" sz="1800" spc="-1" strike="noStrike">
                <a:solidFill>
                  <a:srgbClr val="000000"/>
                </a:solidFill>
                <a:latin typeface="Arial"/>
                <a:ea typeface="DejaVu Sans"/>
              </a:rPr>
              <a:t>, in the sense that the character is in a “</a:t>
            </a:r>
            <a:r>
              <a:rPr b="1" lang="en-US" sz="1800" spc="-1" strike="noStrike">
                <a:solidFill>
                  <a:srgbClr val="000000"/>
                </a:solidFill>
                <a:latin typeface="Arial"/>
                <a:ea typeface="DejaVu Sans"/>
              </a:rPr>
              <a:t>state</a:t>
            </a:r>
            <a:r>
              <a:rPr b="0" lang="en-US" sz="1800" spc="-1" strike="noStrike">
                <a:solidFill>
                  <a:srgbClr val="000000"/>
                </a:solidFill>
                <a:latin typeface="Arial"/>
                <a:ea typeface="DejaVu Sans"/>
              </a:rPr>
              <a:t>” where it is walking, idling or whatever. In general, the character will have restrictions on the next state it can go to rather than being able to </a:t>
            </a:r>
            <a:r>
              <a:rPr b="0" i="1" lang="en-US" sz="1800" spc="-1" strike="noStrike">
                <a:solidFill>
                  <a:srgbClr val="000000"/>
                </a:solidFill>
                <a:latin typeface="Arial"/>
                <a:ea typeface="DejaVu Sans"/>
              </a:rPr>
              <a:t>switch</a:t>
            </a:r>
            <a:r>
              <a:rPr b="0" lang="en-US" sz="1800" spc="-1" strike="noStrike">
                <a:solidFill>
                  <a:srgbClr val="000000"/>
                </a:solidFill>
                <a:latin typeface="Arial"/>
                <a:ea typeface="DejaVu Sans"/>
              </a:rPr>
              <a:t> immediately from any state to any other. </a:t>
            </a:r>
            <a:endParaRPr b="0" lang="en-US" sz="1800" spc="-1" strike="noStrike">
              <a:solidFill>
                <a:srgbClr val="000000"/>
              </a:solidFill>
              <a:latin typeface="Arial"/>
            </a:endParaRPr>
          </a:p>
        </p:txBody>
      </p:sp>
      <p:sp>
        <p:nvSpPr>
          <p:cNvPr id="180" name=""/>
          <p:cNvSpPr/>
          <p:nvPr/>
        </p:nvSpPr>
        <p:spPr>
          <a:xfrm>
            <a:off x="10649880" y="3609000"/>
            <a:ext cx="13716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81" name=""/>
          <p:cNvSpPr/>
          <p:nvPr/>
        </p:nvSpPr>
        <p:spPr>
          <a:xfrm>
            <a:off x="321840" y="3714120"/>
            <a:ext cx="5162760" cy="123984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The options for the next state that a character can enter from its current state are referred to as </a:t>
            </a:r>
            <a:r>
              <a:rPr b="1" i="1" lang="en-US" sz="1800" spc="-1" strike="noStrike">
                <a:solidFill>
                  <a:srgbClr val="000000"/>
                </a:solidFill>
                <a:latin typeface="Arial"/>
                <a:ea typeface="DejaVu Sans"/>
              </a:rPr>
              <a:t>state transitions</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p:txBody>
      </p:sp>
      <p:sp>
        <p:nvSpPr>
          <p:cNvPr id="182" name=""/>
          <p:cNvSpPr/>
          <p:nvPr/>
        </p:nvSpPr>
        <p:spPr>
          <a:xfrm>
            <a:off x="267480" y="5749560"/>
            <a:ext cx="11617920" cy="600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The </a:t>
            </a:r>
            <a:r>
              <a:rPr b="1" lang="en-US" sz="1800" spc="-1" strike="noStrike">
                <a:solidFill>
                  <a:srgbClr val="000000"/>
                </a:solidFill>
                <a:latin typeface="Arial"/>
                <a:ea typeface="DejaVu Sans"/>
              </a:rPr>
              <a:t>states and transitions of a state machine</a:t>
            </a:r>
            <a:r>
              <a:rPr b="0" lang="en-US" sz="1800" spc="-1" strike="noStrike">
                <a:solidFill>
                  <a:srgbClr val="000000"/>
                </a:solidFill>
                <a:latin typeface="Arial"/>
                <a:ea typeface="DejaVu Sans"/>
              </a:rPr>
              <a:t> can be represented using a </a:t>
            </a:r>
            <a:r>
              <a:rPr b="0" i="1" lang="en-US" sz="1800" spc="-1" strike="noStrike">
                <a:solidFill>
                  <a:srgbClr val="000000"/>
                </a:solidFill>
                <a:latin typeface="Arial"/>
                <a:ea typeface="DejaVu Sans"/>
              </a:rPr>
              <a:t>graph diagram</a:t>
            </a:r>
            <a:r>
              <a:rPr b="0" lang="en-US" sz="1800" spc="-1" strike="noStrike">
                <a:solidFill>
                  <a:srgbClr val="000000"/>
                </a:solidFill>
                <a:latin typeface="Arial"/>
                <a:ea typeface="DejaVu Sans"/>
              </a:rPr>
              <a:t>, where the </a:t>
            </a:r>
            <a:r>
              <a:rPr b="1" lang="en-US" sz="1800" spc="-1" strike="noStrike">
                <a:solidFill>
                  <a:srgbClr val="000000"/>
                </a:solidFill>
                <a:latin typeface="Arial"/>
                <a:ea typeface="DejaVu Sans"/>
              </a:rPr>
              <a:t>nodes</a:t>
            </a:r>
            <a:r>
              <a:rPr b="0" lang="en-US" sz="1800" spc="-1" strike="noStrike">
                <a:solidFill>
                  <a:srgbClr val="000000"/>
                </a:solidFill>
                <a:latin typeface="Arial"/>
                <a:ea typeface="DejaVu Sans"/>
              </a:rPr>
              <a:t> represent the states and the </a:t>
            </a:r>
            <a:r>
              <a:rPr b="1" lang="en-US" sz="1800" spc="-1" strike="noStrike">
                <a:solidFill>
                  <a:srgbClr val="000000"/>
                </a:solidFill>
                <a:latin typeface="Arial"/>
                <a:ea typeface="DejaVu Sans"/>
              </a:rPr>
              <a:t>arcs</a:t>
            </a:r>
            <a:r>
              <a:rPr b="0" lang="en-US" sz="1800" spc="-1" strike="noStrike">
                <a:solidFill>
                  <a:srgbClr val="000000"/>
                </a:solidFill>
                <a:latin typeface="Arial"/>
                <a:ea typeface="DejaVu Sans"/>
              </a:rPr>
              <a:t> (arrows between nodes) represent the transitions.</a:t>
            </a:r>
            <a:endParaRPr b="0" lang="en-US" sz="1800" spc="-1" strike="noStrike">
              <a:solidFill>
                <a:srgbClr val="000000"/>
              </a:solidFill>
              <a:latin typeface="Arial"/>
            </a:endParaRPr>
          </a:p>
        </p:txBody>
      </p:sp>
      <p:sp>
        <p:nvSpPr>
          <p:cNvPr id="183"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41271B9C-33C3-49F4-B94D-744613DF9E74}"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
          <p:cNvSpPr/>
          <p:nvPr/>
        </p:nvSpPr>
        <p:spPr>
          <a:xfrm>
            <a:off x="8900280" y="662220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185" name="PlaceHolder 8"/>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State Transitions</a:t>
            </a:r>
            <a:endParaRPr b="0" lang="en-US" sz="4400" spc="-1" strike="noStrike">
              <a:solidFill>
                <a:srgbClr val="000000"/>
              </a:solidFill>
              <a:latin typeface="Arial"/>
            </a:endParaRPr>
          </a:p>
        </p:txBody>
      </p:sp>
      <p:sp>
        <p:nvSpPr>
          <p:cNvPr id="186" name=""/>
          <p:cNvSpPr/>
          <p:nvPr/>
        </p:nvSpPr>
        <p:spPr>
          <a:xfrm>
            <a:off x="327960" y="1443600"/>
            <a:ext cx="11557440" cy="464976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1" lang="en-US" sz="2000" spc="-1" strike="noStrike">
                <a:solidFill>
                  <a:srgbClr val="000000"/>
                </a:solidFill>
                <a:latin typeface="Arial"/>
                <a:ea typeface="DejaVu Sans"/>
              </a:rPr>
              <a:t>State Machine Transitions</a:t>
            </a:r>
            <a:r>
              <a:rPr b="0" lang="en-US" sz="2000" spc="-1" strike="noStrike">
                <a:solidFill>
                  <a:srgbClr val="000000"/>
                </a:solidFill>
                <a:latin typeface="Arial"/>
                <a:ea typeface="DejaVu Sans"/>
              </a:rPr>
              <a:t> exist to help you simplify large or complex State Machines. They allow you to have a higher level of abstraction over the state machine logic.</a:t>
            </a:r>
            <a:endParaRPr b="0" lang="en-US" sz="2000" spc="-1" strike="noStrike">
              <a:solidFill>
                <a:srgbClr val="000000"/>
              </a:solidFill>
              <a:latin typeface="Arial"/>
            </a:endParaRPr>
          </a:p>
          <a:p>
            <a:pPr>
              <a:lnSpc>
                <a:spcPct val="115000"/>
              </a:lnSpc>
            </a:pPr>
            <a:endParaRPr b="0" lang="en-US" sz="2000" spc="-1" strike="noStrike">
              <a:solidFill>
                <a:srgbClr val="000000"/>
              </a:solidFill>
              <a:latin typeface="Arial"/>
            </a:endParaRPr>
          </a:p>
          <a:p>
            <a:pPr>
              <a:lnSpc>
                <a:spcPct val="115000"/>
              </a:lnSpc>
            </a:pPr>
            <a:r>
              <a:rPr b="0" lang="en-US" sz="2000" spc="-1" strike="noStrike">
                <a:solidFill>
                  <a:srgbClr val="000000"/>
                </a:solidFill>
                <a:latin typeface="Arial"/>
                <a:ea typeface="DejaVu Sans"/>
              </a:rPr>
              <a:t>Each view in the animator window has an </a:t>
            </a:r>
            <a:r>
              <a:rPr b="1" lang="en-US" sz="2000" spc="-1" strike="noStrike">
                <a:solidFill>
                  <a:srgbClr val="000000"/>
                </a:solidFill>
                <a:latin typeface="Arial"/>
                <a:ea typeface="DejaVu Sans"/>
              </a:rPr>
              <a:t>Entry</a:t>
            </a:r>
            <a:r>
              <a:rPr b="0" lang="en-US" sz="2000" spc="-1" strike="noStrike">
                <a:solidFill>
                  <a:srgbClr val="000000"/>
                </a:solidFill>
                <a:latin typeface="Arial"/>
                <a:ea typeface="DejaVu Sans"/>
              </a:rPr>
              <a:t> and </a:t>
            </a:r>
            <a:r>
              <a:rPr b="1" lang="en-US" sz="2000" spc="-1" strike="noStrike">
                <a:solidFill>
                  <a:srgbClr val="000000"/>
                </a:solidFill>
                <a:latin typeface="Arial"/>
                <a:ea typeface="DejaVu Sans"/>
              </a:rPr>
              <a:t>Exit node</a:t>
            </a:r>
            <a:r>
              <a:rPr b="0" lang="en-US" sz="2000" spc="-1" strike="noStrike">
                <a:solidFill>
                  <a:srgbClr val="000000"/>
                </a:solidFill>
                <a:latin typeface="Arial"/>
                <a:ea typeface="DejaVu Sans"/>
              </a:rPr>
              <a:t>. These are used during State Machine Transitions.</a:t>
            </a:r>
            <a:endParaRPr b="0" lang="en-US" sz="2000" spc="-1" strike="noStrike">
              <a:solidFill>
                <a:srgbClr val="000000"/>
              </a:solidFill>
              <a:latin typeface="Arial"/>
            </a:endParaRPr>
          </a:p>
          <a:p>
            <a:pPr>
              <a:lnSpc>
                <a:spcPct val="115000"/>
              </a:lnSpc>
            </a:pPr>
            <a:endParaRPr b="0" lang="en-US" sz="2000" spc="-1" strike="noStrike">
              <a:solidFill>
                <a:srgbClr val="000000"/>
              </a:solidFill>
              <a:latin typeface="Arial"/>
            </a:endParaRPr>
          </a:p>
          <a:p>
            <a:pPr>
              <a:lnSpc>
                <a:spcPct val="115000"/>
              </a:lnSpc>
            </a:pPr>
            <a:r>
              <a:rPr b="0" lang="en-US" sz="2000" spc="-1" strike="noStrike">
                <a:solidFill>
                  <a:srgbClr val="000000"/>
                </a:solidFill>
                <a:latin typeface="Arial"/>
                <a:ea typeface="DejaVu Sans"/>
              </a:rPr>
              <a:t>Because state machines always have a default state, there will always be a default transition branching from the entry node to the default state.</a:t>
            </a:r>
            <a:endParaRPr b="0" lang="en-US" sz="2000" spc="-1" strike="noStrike">
              <a:solidFill>
                <a:srgbClr val="000000"/>
              </a:solidFill>
              <a:latin typeface="Arial"/>
            </a:endParaRPr>
          </a:p>
        </p:txBody>
      </p:sp>
      <p:pic>
        <p:nvPicPr>
          <p:cNvPr id="187" name="" descr=""/>
          <p:cNvPicPr/>
          <p:nvPr/>
        </p:nvPicPr>
        <p:blipFill>
          <a:blip r:embed="rId1"/>
          <a:stretch/>
        </p:blipFill>
        <p:spPr>
          <a:xfrm>
            <a:off x="6148800" y="3850200"/>
            <a:ext cx="5027400" cy="2541240"/>
          </a:xfrm>
          <a:prstGeom prst="rect">
            <a:avLst/>
          </a:prstGeom>
          <a:ln w="0">
            <a:noFill/>
          </a:ln>
        </p:spPr>
      </p:pic>
      <p:sp>
        <p:nvSpPr>
          <p:cNvPr id="2" name="PlaceHolder 1"/>
          <p:cNvSpPr>
            <a:spLocks noGrp="1"/>
          </p:cNvSpPr>
          <p:nvPr>
            <p:ph type="sldNum" idx="2"/>
          </p:nvPr>
        </p:nvSpPr>
        <p:spPr/>
        <p:txBody>
          <a:bodyPr/>
          <a:p>
            <a:fld id="{567C7507-DF91-4C1F-AD14-475F40CC0010}"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28"/>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State Machine Behaviours</a:t>
            </a:r>
            <a:endParaRPr b="0" lang="en-US" sz="4400" spc="-1" strike="noStrike">
              <a:solidFill>
                <a:srgbClr val="000000"/>
              </a:solidFill>
              <a:latin typeface="Arial"/>
            </a:endParaRPr>
          </a:p>
        </p:txBody>
      </p:sp>
      <p:sp>
        <p:nvSpPr>
          <p:cNvPr id="189" name=""/>
          <p:cNvSpPr/>
          <p:nvPr/>
        </p:nvSpPr>
        <p:spPr>
          <a:xfrm>
            <a:off x="228960" y="1346400"/>
            <a:ext cx="11885040" cy="239112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State Machine Behaviour</a:t>
            </a:r>
            <a:r>
              <a:rPr b="0" lang="en-US" sz="1800" spc="-1" strike="noStrike">
                <a:solidFill>
                  <a:srgbClr val="000000"/>
                </a:solidFill>
                <a:latin typeface="Arial"/>
                <a:ea typeface="DejaVu Sans"/>
              </a:rPr>
              <a:t> is a special class of script. In a similar way to attaching regular Unity scripts (MonoBehaviours) to individual GameObjects, you can attach a </a:t>
            </a:r>
            <a:r>
              <a:rPr b="1" lang="en-US" sz="1800" spc="-1" strike="noStrike">
                <a:solidFill>
                  <a:srgbClr val="000000"/>
                </a:solidFill>
                <a:latin typeface="Arial"/>
                <a:ea typeface="DejaVu Sans"/>
              </a:rPr>
              <a:t>StateMachineBehaviour</a:t>
            </a:r>
            <a:r>
              <a:rPr b="0" lang="en-US" sz="1800" spc="-1" strike="noStrike">
                <a:solidFill>
                  <a:srgbClr val="000000"/>
                </a:solidFill>
                <a:latin typeface="Arial"/>
                <a:ea typeface="DejaVu Sans"/>
              </a:rPr>
              <a:t> script to an individual state within a state machine. This allows you to write code that </a:t>
            </a:r>
            <a:r>
              <a:rPr b="1" lang="en-US" sz="1800" spc="-1" strike="noStrike">
                <a:solidFill>
                  <a:srgbClr val="000000"/>
                </a:solidFill>
                <a:latin typeface="Arial"/>
                <a:ea typeface="DejaVu Sans"/>
              </a:rPr>
              <a:t>will execute when the state machine enters</a:t>
            </a:r>
            <a:r>
              <a:rPr b="0" lang="en-US" sz="1800" spc="-1" strike="noStrike">
                <a:solidFill>
                  <a:srgbClr val="000000"/>
                </a:solidFill>
                <a:latin typeface="Arial"/>
                <a:ea typeface="DejaVu Sans"/>
              </a:rPr>
              <a:t>, exits or remains within a particular state. This means you do not have to write your own logic to test for and detect changes in state.</a:t>
            </a:r>
            <a:endParaRPr b="0" lang="en-US" sz="1800" spc="-1" strike="noStrike">
              <a:solidFill>
                <a:srgbClr val="000000"/>
              </a:solidFill>
              <a:latin typeface="Arial"/>
            </a:endParaRPr>
          </a:p>
        </p:txBody>
      </p:sp>
      <p:pic>
        <p:nvPicPr>
          <p:cNvPr id="190" name="" descr=""/>
          <p:cNvPicPr/>
          <p:nvPr/>
        </p:nvPicPr>
        <p:blipFill>
          <a:blip r:embed="rId1"/>
          <a:stretch/>
        </p:blipFill>
        <p:spPr>
          <a:xfrm>
            <a:off x="6400800" y="3018600"/>
            <a:ext cx="5713200" cy="3380400"/>
          </a:xfrm>
          <a:prstGeom prst="rect">
            <a:avLst/>
          </a:prstGeom>
          <a:ln w="0">
            <a:noFill/>
          </a:ln>
        </p:spPr>
      </p:pic>
      <p:sp>
        <p:nvSpPr>
          <p:cNvPr id="191" name=""/>
          <p:cNvSpPr/>
          <p:nvPr/>
        </p:nvSpPr>
        <p:spPr>
          <a:xfrm>
            <a:off x="9829800" y="5257800"/>
            <a:ext cx="2284200" cy="91260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92" name=""/>
          <p:cNvSpPr/>
          <p:nvPr/>
        </p:nvSpPr>
        <p:spPr>
          <a:xfrm>
            <a:off x="291960" y="3657600"/>
            <a:ext cx="5649840" cy="20073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State Machine Behaviour scripts have access to a number of events that are called when the Animator enters, updates and exits different states (or sub-state machines). There are also events which allow you to handle the Root motion and Inverse Kinematics calls.</a:t>
            </a:r>
            <a:endParaRPr b="0" lang="en-US" sz="1800" spc="-1" strike="noStrike">
              <a:solidFill>
                <a:srgbClr val="000000"/>
              </a:solidFill>
              <a:latin typeface="Arial"/>
            </a:endParaRPr>
          </a:p>
        </p:txBody>
      </p:sp>
      <p:sp>
        <p:nvSpPr>
          <p:cNvPr id="193"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79D2D308-31E2-4126-BBAA-07D93A3BC539}"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29"/>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Unity Animation transitions</a:t>
            </a:r>
            <a:endParaRPr b="0" lang="en-US" sz="4400" spc="-1" strike="noStrike">
              <a:solidFill>
                <a:srgbClr val="000000"/>
              </a:solidFill>
              <a:latin typeface="Arial"/>
            </a:endParaRPr>
          </a:p>
        </p:txBody>
      </p:sp>
      <p:sp>
        <p:nvSpPr>
          <p:cNvPr id="195" name=""/>
          <p:cNvSpPr/>
          <p:nvPr/>
        </p:nvSpPr>
        <p:spPr>
          <a:xfrm>
            <a:off x="228960" y="1385280"/>
            <a:ext cx="7649640" cy="30621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2000" spc="-1" strike="noStrike">
                <a:solidFill>
                  <a:srgbClr val="000000"/>
                </a:solidFill>
                <a:latin typeface="Arial"/>
                <a:ea typeface="DejaVu Sans"/>
              </a:rPr>
              <a:t>Animation transitions</a:t>
            </a:r>
            <a:r>
              <a:rPr b="0" lang="en-US" sz="2000" spc="-1" strike="noStrike">
                <a:solidFill>
                  <a:srgbClr val="000000"/>
                </a:solidFill>
                <a:latin typeface="Arial"/>
                <a:ea typeface="DejaVu Sans"/>
              </a:rPr>
              <a:t> allow the state machine to </a:t>
            </a:r>
            <a:r>
              <a:rPr b="1" lang="en-US" sz="2000" spc="-1" strike="noStrike">
                <a:solidFill>
                  <a:srgbClr val="000000"/>
                </a:solidFill>
                <a:latin typeface="Arial"/>
                <a:ea typeface="DejaVu Sans"/>
              </a:rPr>
              <a:t>switch</a:t>
            </a:r>
            <a:r>
              <a:rPr b="0" lang="en-US" sz="2000" spc="-1" strike="noStrike">
                <a:solidFill>
                  <a:srgbClr val="000000"/>
                </a:solidFill>
                <a:latin typeface="Arial"/>
                <a:ea typeface="DejaVu Sans"/>
              </a:rPr>
              <a:t> or </a:t>
            </a:r>
            <a:r>
              <a:rPr b="1" lang="en-US" sz="2000" spc="-1" strike="noStrike">
                <a:solidFill>
                  <a:srgbClr val="000000"/>
                </a:solidFill>
                <a:latin typeface="Arial"/>
                <a:ea typeface="DejaVu Sans"/>
              </a:rPr>
              <a:t>blend</a:t>
            </a:r>
            <a:r>
              <a:rPr b="0" lang="en-US" sz="2000" spc="-1" strike="noStrike">
                <a:solidFill>
                  <a:srgbClr val="000000"/>
                </a:solidFill>
                <a:latin typeface="Arial"/>
                <a:ea typeface="DejaVu Sans"/>
              </a:rPr>
              <a:t> from one animation state to another. Transitions define not only how long the blend between states should take, but also under what </a:t>
            </a:r>
            <a:r>
              <a:rPr b="1" lang="en-US" sz="2000" spc="-1" strike="noStrike">
                <a:solidFill>
                  <a:srgbClr val="000000"/>
                </a:solidFill>
                <a:latin typeface="Arial"/>
                <a:ea typeface="DejaVu Sans"/>
              </a:rPr>
              <a:t>conditions</a:t>
            </a:r>
            <a:r>
              <a:rPr b="0" lang="en-US" sz="2000" spc="-1" strike="noStrike">
                <a:solidFill>
                  <a:srgbClr val="000000"/>
                </a:solidFill>
                <a:latin typeface="Arial"/>
                <a:ea typeface="DejaVu Sans"/>
              </a:rPr>
              <a:t> they should activate. You can set up a transition to occur only when certain conditions are true. To set up these conditions, specify </a:t>
            </a:r>
            <a:r>
              <a:rPr b="0" i="1" lang="en-US" sz="2000" spc="-1" strike="noStrike">
                <a:solidFill>
                  <a:srgbClr val="000000"/>
                </a:solidFill>
                <a:latin typeface="Arial"/>
                <a:ea typeface="DejaVu Sans"/>
              </a:rPr>
              <a:t>values of parameters</a:t>
            </a:r>
            <a:r>
              <a:rPr b="0" lang="en-US" sz="2000" spc="-1" strike="noStrike">
                <a:solidFill>
                  <a:srgbClr val="000000"/>
                </a:solidFill>
                <a:latin typeface="Arial"/>
                <a:ea typeface="DejaVu Sans"/>
              </a:rPr>
              <a:t> in the </a:t>
            </a:r>
            <a:r>
              <a:rPr b="0" i="1" lang="en-US" sz="2000" spc="-1" strike="noStrike">
                <a:solidFill>
                  <a:srgbClr val="000000"/>
                </a:solidFill>
                <a:latin typeface="Arial"/>
                <a:ea typeface="DejaVu Sans"/>
              </a:rPr>
              <a:t>Animator Controller</a:t>
            </a:r>
            <a:r>
              <a:rPr b="0" lang="en-US" sz="2000" spc="-1" strike="noStrike">
                <a:solidFill>
                  <a:srgbClr val="000000"/>
                </a:solidFill>
                <a:latin typeface="Arial"/>
                <a:ea typeface="DejaVu Sans"/>
              </a:rPr>
              <a:t>.</a:t>
            </a:r>
            <a:endParaRPr b="0" lang="en-US" sz="2000" spc="-1" strike="noStrike">
              <a:solidFill>
                <a:srgbClr val="000000"/>
              </a:solidFill>
              <a:latin typeface="Arial"/>
            </a:endParaRPr>
          </a:p>
        </p:txBody>
      </p:sp>
      <p:pic>
        <p:nvPicPr>
          <p:cNvPr id="196" name="" descr=""/>
          <p:cNvPicPr/>
          <p:nvPr/>
        </p:nvPicPr>
        <p:blipFill>
          <a:blip r:embed="rId1"/>
          <a:stretch/>
        </p:blipFill>
        <p:spPr>
          <a:xfrm>
            <a:off x="7844400" y="1371600"/>
            <a:ext cx="4267440" cy="4539600"/>
          </a:xfrm>
          <a:prstGeom prst="rect">
            <a:avLst/>
          </a:prstGeom>
          <a:ln w="0">
            <a:noFill/>
          </a:ln>
        </p:spPr>
      </p:pic>
      <p:sp>
        <p:nvSpPr>
          <p:cNvPr id="197"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F1462652-DFCE-4AE1-9C01-C409C722087F}"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30"/>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Transition properties</a:t>
            </a:r>
            <a:endParaRPr b="0" lang="en-US" sz="4400" spc="-1" strike="noStrike">
              <a:solidFill>
                <a:srgbClr val="000000"/>
              </a:solidFill>
              <a:latin typeface="Arial"/>
            </a:endParaRPr>
          </a:p>
        </p:txBody>
      </p:sp>
      <p:pic>
        <p:nvPicPr>
          <p:cNvPr id="199" name="" descr=""/>
          <p:cNvPicPr/>
          <p:nvPr/>
        </p:nvPicPr>
        <p:blipFill>
          <a:blip r:embed="rId1"/>
          <a:stretch/>
        </p:blipFill>
        <p:spPr>
          <a:xfrm>
            <a:off x="1815120" y="1335600"/>
            <a:ext cx="8560080" cy="5115600"/>
          </a:xfrm>
          <a:prstGeom prst="rect">
            <a:avLst/>
          </a:prstGeom>
          <a:ln w="0">
            <a:noFill/>
          </a:ln>
        </p:spPr>
      </p:pic>
      <p:sp>
        <p:nvSpPr>
          <p:cNvPr id="200"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295CF380-A224-494D-9DD8-C184D763AB01}"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31"/>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Transition properties</a:t>
            </a:r>
            <a:endParaRPr b="0" lang="en-US" sz="4400" spc="-1" strike="noStrike">
              <a:solidFill>
                <a:srgbClr val="000000"/>
              </a:solidFill>
              <a:latin typeface="Arial"/>
            </a:endParaRPr>
          </a:p>
        </p:txBody>
      </p:sp>
      <p:pic>
        <p:nvPicPr>
          <p:cNvPr id="202" name="" descr=""/>
          <p:cNvPicPr/>
          <p:nvPr/>
        </p:nvPicPr>
        <p:blipFill>
          <a:blip r:embed="rId1"/>
          <a:stretch/>
        </p:blipFill>
        <p:spPr>
          <a:xfrm>
            <a:off x="1595880" y="1313280"/>
            <a:ext cx="8998200" cy="5130720"/>
          </a:xfrm>
          <a:prstGeom prst="rect">
            <a:avLst/>
          </a:prstGeom>
          <a:ln w="0">
            <a:noFill/>
          </a:ln>
        </p:spPr>
      </p:pic>
      <p:sp>
        <p:nvSpPr>
          <p:cNvPr id="203"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90C554FD-9643-4A42-8E84-4EF40C92751E}"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32"/>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Transition graph</a:t>
            </a:r>
            <a:endParaRPr b="0" lang="en-US" sz="4400" spc="-1" strike="noStrike">
              <a:solidFill>
                <a:srgbClr val="000000"/>
              </a:solidFill>
              <a:latin typeface="Arial"/>
            </a:endParaRPr>
          </a:p>
        </p:txBody>
      </p:sp>
      <p:pic>
        <p:nvPicPr>
          <p:cNvPr id="205" name="" descr=""/>
          <p:cNvPicPr/>
          <p:nvPr/>
        </p:nvPicPr>
        <p:blipFill>
          <a:blip r:embed="rId1"/>
          <a:stretch/>
        </p:blipFill>
        <p:spPr>
          <a:xfrm>
            <a:off x="590760" y="1421280"/>
            <a:ext cx="5579640" cy="3008880"/>
          </a:xfrm>
          <a:prstGeom prst="rect">
            <a:avLst/>
          </a:prstGeom>
          <a:ln w="0">
            <a:noFill/>
          </a:ln>
        </p:spPr>
      </p:pic>
      <p:sp>
        <p:nvSpPr>
          <p:cNvPr id="206" name=""/>
          <p:cNvSpPr/>
          <p:nvPr/>
        </p:nvSpPr>
        <p:spPr>
          <a:xfrm>
            <a:off x="300600" y="4800600"/>
            <a:ext cx="11199600" cy="10260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To manually adjust the settings listed above, you can either enter numbers directly into the fields or use the transition graph. The transition graph modifies the values above when the visual elements are manipulated.</a:t>
            </a:r>
            <a:endParaRPr b="0" lang="en-US" sz="1800" spc="-1" strike="noStrike">
              <a:solidFill>
                <a:srgbClr val="000000"/>
              </a:solidFill>
              <a:latin typeface="Arial"/>
            </a:endParaRPr>
          </a:p>
        </p:txBody>
      </p:sp>
      <p:sp>
        <p:nvSpPr>
          <p:cNvPr id="207"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8806B3F2-8CF2-452C-842D-ABE30E4B841E}"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
          <p:cNvSpPr/>
          <p:nvPr/>
        </p:nvSpPr>
        <p:spPr>
          <a:xfrm>
            <a:off x="8900280" y="658620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09" name="PlaceHolder 9"/>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Blend Trees</a:t>
            </a:r>
            <a:endParaRPr b="0" lang="en-US" sz="4400" spc="-1" strike="noStrike">
              <a:solidFill>
                <a:srgbClr val="000000"/>
              </a:solidFill>
              <a:latin typeface="Arial"/>
            </a:endParaRPr>
          </a:p>
        </p:txBody>
      </p:sp>
      <p:sp>
        <p:nvSpPr>
          <p:cNvPr id="210" name=""/>
          <p:cNvSpPr/>
          <p:nvPr/>
        </p:nvSpPr>
        <p:spPr>
          <a:xfrm>
            <a:off x="334080" y="3787560"/>
            <a:ext cx="10865520" cy="123984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A common task in game animation is to blend between two or more similar motions. Perhaps the best known example is the blending of walking and running animations according to the character’s speed. Another example is a character leaning to the left or right as it turns during a run.</a:t>
            </a:r>
            <a:endParaRPr b="0" lang="en-US" sz="1800" spc="-1" strike="noStrike">
              <a:solidFill>
                <a:srgbClr val="000000"/>
              </a:solidFill>
              <a:latin typeface="Arial"/>
            </a:endParaRPr>
          </a:p>
        </p:txBody>
      </p:sp>
      <p:sp>
        <p:nvSpPr>
          <p:cNvPr id="211" name=""/>
          <p:cNvSpPr/>
          <p:nvPr/>
        </p:nvSpPr>
        <p:spPr>
          <a:xfrm>
            <a:off x="235440" y="1400040"/>
            <a:ext cx="10964160" cy="16236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A blend tree in Unity's Mecanim animation system allows seamless blending between </a:t>
            </a:r>
            <a:r>
              <a:rPr b="1" lang="en-US" sz="1800" spc="-1" strike="noStrike">
                <a:solidFill>
                  <a:srgbClr val="000000"/>
                </a:solidFill>
                <a:latin typeface="Arial"/>
                <a:ea typeface="DejaVu Sans"/>
              </a:rPr>
              <a:t>multiple animations</a:t>
            </a:r>
            <a:r>
              <a:rPr b="0" lang="en-US" sz="1800" spc="-1" strike="noStrike">
                <a:solidFill>
                  <a:srgbClr val="000000"/>
                </a:solidFill>
                <a:latin typeface="Arial"/>
                <a:ea typeface="DejaVu Sans"/>
              </a:rPr>
              <a:t> based on </a:t>
            </a:r>
            <a:r>
              <a:rPr b="1" lang="en-US" sz="1800" spc="-1" strike="noStrike">
                <a:solidFill>
                  <a:srgbClr val="000000"/>
                </a:solidFill>
                <a:latin typeface="Arial"/>
                <a:ea typeface="DejaVu Sans"/>
              </a:rPr>
              <a:t>specified parameters</a:t>
            </a:r>
            <a:r>
              <a:rPr b="0" lang="en-US" sz="1800" spc="-1" strike="noStrike">
                <a:solidFill>
                  <a:srgbClr val="000000"/>
                </a:solidFill>
                <a:latin typeface="Arial"/>
                <a:ea typeface="DejaVu Sans"/>
              </a:rPr>
              <a:t>. It's a versatile tool used to </a:t>
            </a:r>
            <a:r>
              <a:rPr b="1" lang="en-US" sz="1800" spc="-1" strike="noStrike">
                <a:solidFill>
                  <a:srgbClr val="000000"/>
                </a:solidFill>
                <a:latin typeface="Arial"/>
                <a:ea typeface="DejaVu Sans"/>
              </a:rPr>
              <a:t>smoothly transition</a:t>
            </a:r>
            <a:r>
              <a:rPr b="0" lang="en-US" sz="1800" spc="-1" strike="noStrike">
                <a:solidFill>
                  <a:srgbClr val="000000"/>
                </a:solidFill>
                <a:latin typeface="Arial"/>
                <a:ea typeface="DejaVu Sans"/>
              </a:rPr>
              <a:t> animations, like character movements, depending on predefined conditions or input values such as speed or direction. This enables the creation of more natural and responsive character animations.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7CEAB760-A6AC-47B7-A0CB-DAFB542EB3DF}"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
          <p:cNvSpPr/>
          <p:nvPr/>
        </p:nvSpPr>
        <p:spPr>
          <a:xfrm>
            <a:off x="457200" y="1385280"/>
            <a:ext cx="9142200" cy="162432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To start working with a new Blend Tree, you need to:</a:t>
            </a:r>
            <a:endParaRPr b="0" lang="en-US" sz="18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800" spc="-1" strike="noStrike">
                <a:solidFill>
                  <a:srgbClr val="000000"/>
                </a:solidFill>
                <a:latin typeface="Arial"/>
                <a:ea typeface="DejaVu Sans"/>
              </a:rPr>
              <a:t>Right-click on empty space on the Animator Controller Window.</a:t>
            </a:r>
            <a:endParaRPr b="0" lang="en-US" sz="18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800" spc="-1" strike="noStrike">
                <a:solidFill>
                  <a:srgbClr val="000000"/>
                </a:solidFill>
                <a:latin typeface="Arial"/>
                <a:ea typeface="DejaVu Sans"/>
              </a:rPr>
              <a:t>Select Create State &gt; From New Blend Tree from the context menu that appears.</a:t>
            </a:r>
            <a:endParaRPr b="0" lang="en-US" sz="18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800" spc="-1" strike="noStrike">
                <a:solidFill>
                  <a:srgbClr val="000000"/>
                </a:solidFill>
                <a:latin typeface="Arial"/>
                <a:ea typeface="DejaVu Sans"/>
              </a:rPr>
              <a:t>Double-click on the Blend Tree to enter the Blend Tree Graph.</a:t>
            </a:r>
            <a:endParaRPr b="0" lang="en-US" sz="1800" spc="-1" strike="noStrike">
              <a:solidFill>
                <a:srgbClr val="000000"/>
              </a:solidFill>
              <a:latin typeface="Arial"/>
            </a:endParaRPr>
          </a:p>
        </p:txBody>
      </p:sp>
      <p:sp>
        <p:nvSpPr>
          <p:cNvPr id="213" name="PlaceHolder 34"/>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Blend Trees</a:t>
            </a:r>
            <a:endParaRPr b="0" lang="en-US" sz="4400" spc="-1" strike="noStrike">
              <a:solidFill>
                <a:srgbClr val="000000"/>
              </a:solidFill>
              <a:latin typeface="Arial"/>
            </a:endParaRPr>
          </a:p>
        </p:txBody>
      </p:sp>
      <p:pic>
        <p:nvPicPr>
          <p:cNvPr id="214" name="" descr=""/>
          <p:cNvPicPr/>
          <p:nvPr/>
        </p:nvPicPr>
        <p:blipFill>
          <a:blip r:embed="rId1"/>
          <a:stretch/>
        </p:blipFill>
        <p:spPr>
          <a:xfrm>
            <a:off x="685800" y="2642400"/>
            <a:ext cx="10105560" cy="2842200"/>
          </a:xfrm>
          <a:prstGeom prst="rect">
            <a:avLst/>
          </a:prstGeom>
          <a:ln w="0">
            <a:noFill/>
          </a:ln>
        </p:spPr>
      </p:pic>
      <p:sp>
        <p:nvSpPr>
          <p:cNvPr id="215"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B02FA7B0-90FC-4C7A-A1DA-4D96A8E299B9}"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33"/>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Blend Trees vs Transition</a:t>
            </a:r>
            <a:endParaRPr b="0" lang="en-US" sz="4400" spc="-1" strike="noStrike">
              <a:solidFill>
                <a:srgbClr val="000000"/>
              </a:solidFill>
              <a:latin typeface="Arial"/>
            </a:endParaRPr>
          </a:p>
        </p:txBody>
      </p:sp>
      <p:sp>
        <p:nvSpPr>
          <p:cNvPr id="217" name=""/>
          <p:cNvSpPr/>
          <p:nvPr/>
        </p:nvSpPr>
        <p:spPr>
          <a:xfrm>
            <a:off x="228600" y="1385280"/>
            <a:ext cx="11885400" cy="430992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It is important to distinguish between Transitions and Blend Trees. While both are used for creating smooth animation, they are used for different kinds of situations.</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Transitions</a:t>
            </a:r>
            <a:r>
              <a:rPr b="0" lang="en-US" sz="1800" spc="-1" strike="noStrike">
                <a:solidFill>
                  <a:srgbClr val="000000"/>
                </a:solidFill>
                <a:latin typeface="Arial"/>
                <a:ea typeface="DejaVu Sans"/>
              </a:rPr>
              <a:t> are used for transitioning smoothly from one Animation State to another over a given amount of time. Transitions are specified as part of an Animation State Machine. A transition from one motion to a completely different motion is usually fine if the transition is quick.</a:t>
            </a:r>
            <a:endParaRPr b="0" lang="en-US" sz="1800" spc="-1" strike="noStrike">
              <a:solidFill>
                <a:srgbClr val="000000"/>
              </a:solidFill>
              <a:latin typeface="Arial"/>
            </a:endParaRPr>
          </a:p>
          <a:p>
            <a:pPr>
              <a:lnSpc>
                <a:spcPct val="150000"/>
              </a:lnSpc>
            </a:pP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Blend Trees</a:t>
            </a:r>
            <a:r>
              <a:rPr b="0" lang="en-US" sz="1800" spc="-1" strike="noStrike">
                <a:solidFill>
                  <a:srgbClr val="000000"/>
                </a:solidFill>
                <a:latin typeface="Arial"/>
                <a:ea typeface="DejaVu Sans"/>
              </a:rPr>
              <a:t> are used for </a:t>
            </a:r>
            <a:r>
              <a:rPr b="1" lang="en-US" sz="1800" spc="-1" strike="noStrike">
                <a:solidFill>
                  <a:srgbClr val="000000"/>
                </a:solidFill>
                <a:latin typeface="Arial"/>
                <a:ea typeface="DejaVu Sans"/>
              </a:rPr>
              <a:t>allowing multiple animations</a:t>
            </a:r>
            <a:r>
              <a:rPr b="0" lang="en-US" sz="1800" spc="-1" strike="noStrike">
                <a:solidFill>
                  <a:srgbClr val="000000"/>
                </a:solidFill>
                <a:latin typeface="Arial"/>
                <a:ea typeface="DejaVu Sans"/>
              </a:rPr>
              <a:t> to be blended smoothly by incorporating parts of them all to varying degrees. The amount that each of the motions contributes to the final effect is controlled using a </a:t>
            </a:r>
            <a:r>
              <a:rPr b="1" lang="en-US" sz="1800" spc="-1" strike="noStrike">
                <a:solidFill>
                  <a:srgbClr val="000000"/>
                </a:solidFill>
                <a:latin typeface="Arial"/>
                <a:ea typeface="DejaVu Sans"/>
              </a:rPr>
              <a:t>blending parameter</a:t>
            </a:r>
            <a:r>
              <a:rPr b="0" lang="en-US" sz="1800" spc="-1" strike="noStrike">
                <a:solidFill>
                  <a:srgbClr val="000000"/>
                </a:solidFill>
                <a:latin typeface="Arial"/>
                <a:ea typeface="DejaVu Sans"/>
              </a:rPr>
              <a:t>, which is just one of the numeric animation parameters associated with the Animator Controller. In order for the blended motion to make sense, the motions that are blended must be of similar nature and timing. Blend Trees are a special type of state in an Animation State Machine.</a:t>
            </a:r>
            <a:endParaRPr b="0" lang="en-US" sz="1800" spc="-1" strike="noStrike">
              <a:solidFill>
                <a:srgbClr val="000000"/>
              </a:solidFill>
              <a:latin typeface="Arial"/>
            </a:endParaRPr>
          </a:p>
        </p:txBody>
      </p:sp>
      <p:sp>
        <p:nvSpPr>
          <p:cNvPr id="218" name=""/>
          <p:cNvSpPr/>
          <p:nvPr/>
        </p:nvSpPr>
        <p:spPr>
          <a:xfrm>
            <a:off x="8900280" y="659844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20904C1C-080F-45BA-9936-4050EC5B5569}"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itle 3"/>
          <p:cNvSpPr/>
          <p:nvPr/>
        </p:nvSpPr>
        <p:spPr>
          <a:xfrm>
            <a:off x="457560" y="686160"/>
            <a:ext cx="10506240" cy="13161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97" name=""/>
          <p:cNvSpPr/>
          <p:nvPr/>
        </p:nvSpPr>
        <p:spPr>
          <a:xfrm>
            <a:off x="9601200" y="6534360"/>
            <a:ext cx="1488600" cy="3168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Image source: Unity.com </a:t>
            </a:r>
            <a:endParaRPr b="0" lang="en-US" sz="900" spc="-1" strike="noStrike">
              <a:solidFill>
                <a:srgbClr val="000000"/>
              </a:solidFill>
              <a:latin typeface="Arial"/>
            </a:endParaRPr>
          </a:p>
        </p:txBody>
      </p:sp>
      <p:sp>
        <p:nvSpPr>
          <p:cNvPr id="98" name="PlaceHolder 4"/>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Overview of Animation in Unity</a:t>
            </a:r>
            <a:endParaRPr b="0" lang="en-US" sz="4400" spc="-1" strike="noStrike">
              <a:solidFill>
                <a:srgbClr val="000000"/>
              </a:solidFill>
              <a:latin typeface="Arial"/>
            </a:endParaRPr>
          </a:p>
        </p:txBody>
      </p:sp>
      <p:sp>
        <p:nvSpPr>
          <p:cNvPr id="99" name=""/>
          <p:cNvSpPr/>
          <p:nvPr/>
        </p:nvSpPr>
        <p:spPr>
          <a:xfrm>
            <a:off x="228600" y="1600200"/>
            <a:ext cx="11425320" cy="116352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2200" spc="-1" strike="noStrike">
                <a:solidFill>
                  <a:srgbClr val="000000"/>
                </a:solidFill>
                <a:latin typeface="Arial"/>
                <a:ea typeface="DejaVu Sans"/>
              </a:rPr>
              <a:t>Animation serves as a cornerstone in game design, breathing life and dynamism into virtual worlds. It's the art of movement, transforming static elements into vibrant, interactive experiences.</a:t>
            </a:r>
            <a:endParaRPr b="0" lang="en-US" sz="2200" spc="-1" strike="noStrike">
              <a:solidFill>
                <a:srgbClr val="000000"/>
              </a:solidFill>
              <a:latin typeface="Arial"/>
            </a:endParaRPr>
          </a:p>
        </p:txBody>
      </p:sp>
      <p:pic>
        <p:nvPicPr>
          <p:cNvPr id="100" name="" descr=""/>
          <p:cNvPicPr/>
          <p:nvPr/>
        </p:nvPicPr>
        <p:blipFill>
          <a:blip r:embed="rId1"/>
          <a:stretch/>
        </p:blipFill>
        <p:spPr>
          <a:xfrm>
            <a:off x="1988640" y="3360240"/>
            <a:ext cx="2121480" cy="2121480"/>
          </a:xfrm>
          <a:prstGeom prst="rect">
            <a:avLst/>
          </a:prstGeom>
          <a:ln w="0">
            <a:noFill/>
          </a:ln>
        </p:spPr>
      </p:pic>
      <p:pic>
        <p:nvPicPr>
          <p:cNvPr id="101" name="" descr=""/>
          <p:cNvPicPr/>
          <p:nvPr/>
        </p:nvPicPr>
        <p:blipFill>
          <a:blip r:embed="rId2"/>
          <a:stretch/>
        </p:blipFill>
        <p:spPr>
          <a:xfrm>
            <a:off x="5257800" y="3657600"/>
            <a:ext cx="5743800" cy="1561320"/>
          </a:xfrm>
          <a:prstGeom prst="rect">
            <a:avLst/>
          </a:prstGeom>
          <a:ln w="0">
            <a:noFill/>
          </a:ln>
        </p:spPr>
      </p:pic>
      <p:sp>
        <p:nvSpPr>
          <p:cNvPr id="102" name=""/>
          <p:cNvSpPr/>
          <p:nvPr/>
        </p:nvSpPr>
        <p:spPr>
          <a:xfrm>
            <a:off x="2286000" y="5715000"/>
            <a:ext cx="153072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2D Animation</a:t>
            </a:r>
            <a:endParaRPr b="0" lang="en-US" sz="1800" spc="-1" strike="noStrike">
              <a:solidFill>
                <a:srgbClr val="000000"/>
              </a:solidFill>
              <a:latin typeface="Arial"/>
            </a:endParaRPr>
          </a:p>
        </p:txBody>
      </p:sp>
      <p:sp>
        <p:nvSpPr>
          <p:cNvPr id="103" name=""/>
          <p:cNvSpPr/>
          <p:nvPr/>
        </p:nvSpPr>
        <p:spPr>
          <a:xfrm>
            <a:off x="7380000" y="5715000"/>
            <a:ext cx="153072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3D Animation</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E662E0F8-AEBF-4F9D-AAEA-E42E01C18BE1}"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
          <p:cNvSpPr/>
          <p:nvPr/>
        </p:nvSpPr>
        <p:spPr>
          <a:xfrm>
            <a:off x="8900280" y="662220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20" name="PlaceHolder 10"/>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Exercise: Basic Animation Setup</a:t>
            </a:r>
            <a:endParaRPr b="0" lang="en-US" sz="4400" spc="-1" strike="noStrike">
              <a:solidFill>
                <a:srgbClr val="000000"/>
              </a:solidFill>
              <a:latin typeface="Arial"/>
            </a:endParaRPr>
          </a:p>
        </p:txBody>
      </p:sp>
      <p:sp>
        <p:nvSpPr>
          <p:cNvPr id="221" name=""/>
          <p:cNvSpPr/>
          <p:nvPr/>
        </p:nvSpPr>
        <p:spPr>
          <a:xfrm>
            <a:off x="914400" y="2250000"/>
            <a:ext cx="10056960" cy="2276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With the aim of understanding the workings of Unity Animation, this exercise will be divided into two parts: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marL="216000" indent="-216000">
              <a:lnSpc>
                <a:spcPct val="100000"/>
              </a:lnSpc>
              <a:buClr>
                <a:srgbClr val="000000"/>
              </a:buClr>
              <a:buFont typeface="OpenSymbol"/>
              <a:buAutoNum type="alphaUcParenR"/>
            </a:pPr>
            <a:r>
              <a:rPr b="0" lang="en-US" sz="2200" spc="-1" strike="noStrike">
                <a:solidFill>
                  <a:srgbClr val="000000"/>
                </a:solidFill>
                <a:latin typeface="Arial"/>
                <a:ea typeface="DejaVu Sans"/>
              </a:rPr>
              <a:t>Using Adobe Mixamo models to create a dancing robot.</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marL="216000" indent="-216000">
              <a:lnSpc>
                <a:spcPct val="100000"/>
              </a:lnSpc>
              <a:buClr>
                <a:srgbClr val="000000"/>
              </a:buClr>
              <a:buFont typeface="OpenSymbol"/>
              <a:buAutoNum type="alphaUcParenR"/>
            </a:pPr>
            <a:r>
              <a:rPr b="0" lang="en-US" sz="2200" spc="-1" strike="noStrike">
                <a:solidFill>
                  <a:srgbClr val="000000"/>
                </a:solidFill>
                <a:latin typeface="Arial"/>
                <a:ea typeface="DejaVu Sans"/>
              </a:rPr>
              <a:t>Creating a custom animation based on the previously crafted 3D objects.</a:t>
            </a:r>
            <a:endParaRPr b="0" lang="en-US" sz="2200" spc="-1" strike="noStrike">
              <a:solidFill>
                <a:srgbClr val="000000"/>
              </a:solidFill>
              <a:latin typeface="Arial"/>
            </a:endParaRPr>
          </a:p>
        </p:txBody>
      </p:sp>
      <p:sp>
        <p:nvSpPr>
          <p:cNvPr id="2" name="PlaceHolder 1"/>
          <p:cNvSpPr>
            <a:spLocks noGrp="1"/>
          </p:cNvSpPr>
          <p:nvPr>
            <p:ph type="sldNum" idx="2"/>
          </p:nvPr>
        </p:nvSpPr>
        <p:spPr/>
        <p:txBody>
          <a:bodyPr/>
          <a:p>
            <a:fld id="{365AF0D5-9A1C-42CD-A42A-093C1842EDCB}"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35"/>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Exercise A: Using Adobe Mixamo model</a:t>
            </a:r>
            <a:endParaRPr b="0" lang="en-US" sz="4400" spc="-1" strike="noStrike">
              <a:solidFill>
                <a:srgbClr val="000000"/>
              </a:solidFill>
              <a:latin typeface="Arial"/>
            </a:endParaRPr>
          </a:p>
        </p:txBody>
      </p:sp>
      <p:sp>
        <p:nvSpPr>
          <p:cNvPr id="223" name=""/>
          <p:cNvSpPr/>
          <p:nvPr/>
        </p:nvSpPr>
        <p:spPr>
          <a:xfrm>
            <a:off x="986400" y="1384920"/>
            <a:ext cx="10217520" cy="29221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200000"/>
              </a:lnSpc>
              <a:buClr>
                <a:srgbClr val="000000"/>
              </a:buClr>
              <a:buFont typeface="OpenSymbol"/>
              <a:buAutoNum type="arabicPeriod"/>
            </a:pPr>
            <a:r>
              <a:rPr b="0" lang="en-US" sz="2000" spc="-1" strike="noStrike">
                <a:solidFill>
                  <a:srgbClr val="000000"/>
                </a:solidFill>
                <a:latin typeface="Arial"/>
                <a:ea typeface="DejaVu Sans"/>
              </a:rPr>
              <a:t>Download the X Bot model and "Swing dancing" animation from Adobe Mixamo in FBX.</a:t>
            </a:r>
            <a:endParaRPr b="0" lang="en-US" sz="2000" spc="-1" strike="noStrike">
              <a:solidFill>
                <a:srgbClr val="000000"/>
              </a:solidFill>
              <a:latin typeface="Arial"/>
            </a:endParaRPr>
          </a:p>
          <a:p>
            <a:pPr marL="216000" indent="-216000">
              <a:lnSpc>
                <a:spcPct val="200000"/>
              </a:lnSpc>
              <a:buClr>
                <a:srgbClr val="000000"/>
              </a:buClr>
              <a:buFont typeface="OpenSymbol"/>
              <a:buAutoNum type="arabicPeriod"/>
            </a:pPr>
            <a:r>
              <a:rPr b="0" lang="en-US" sz="2000" spc="-1" strike="noStrike">
                <a:solidFill>
                  <a:srgbClr val="000000"/>
                </a:solidFill>
                <a:latin typeface="Arial"/>
                <a:ea typeface="DejaVu Sans"/>
              </a:rPr>
              <a:t>Import the model and animation into Unity.</a:t>
            </a:r>
            <a:endParaRPr b="0" lang="en-US" sz="2000" spc="-1" strike="noStrike">
              <a:solidFill>
                <a:srgbClr val="000000"/>
              </a:solidFill>
              <a:latin typeface="Arial"/>
            </a:endParaRPr>
          </a:p>
          <a:p>
            <a:pPr marL="216000" indent="-216000">
              <a:lnSpc>
                <a:spcPct val="200000"/>
              </a:lnSpc>
              <a:buClr>
                <a:srgbClr val="000000"/>
              </a:buClr>
              <a:buFont typeface="OpenSymbol"/>
              <a:buAutoNum type="arabicPeriod"/>
            </a:pPr>
            <a:r>
              <a:rPr b="0" lang="en-US" sz="2000" spc="-1" strike="noStrike">
                <a:solidFill>
                  <a:srgbClr val="000000"/>
                </a:solidFill>
                <a:latin typeface="Arial"/>
                <a:ea typeface="DejaVu Sans"/>
              </a:rPr>
              <a:t>Create a new Animator Controller in the Animator window.</a:t>
            </a:r>
            <a:endParaRPr b="0" lang="en-US" sz="2000" spc="-1" strike="noStrike">
              <a:solidFill>
                <a:srgbClr val="000000"/>
              </a:solidFill>
              <a:latin typeface="Arial"/>
            </a:endParaRPr>
          </a:p>
          <a:p>
            <a:pPr marL="216000" indent="-216000">
              <a:lnSpc>
                <a:spcPct val="200000"/>
              </a:lnSpc>
              <a:buClr>
                <a:srgbClr val="000000"/>
              </a:buClr>
              <a:buFont typeface="OpenSymbol"/>
              <a:buAutoNum type="arabicPeriod"/>
            </a:pPr>
            <a:r>
              <a:rPr b="0" lang="en-US" sz="2000" spc="-1" strike="noStrike">
                <a:solidFill>
                  <a:srgbClr val="000000"/>
                </a:solidFill>
                <a:latin typeface="Arial"/>
                <a:ea typeface="DejaVu Sans"/>
              </a:rPr>
              <a:t>Add an Animator component to the X Bot.</a:t>
            </a:r>
            <a:endParaRPr b="0" lang="en-US" sz="2000" spc="-1" strike="noStrike">
              <a:solidFill>
                <a:srgbClr val="000000"/>
              </a:solidFill>
              <a:latin typeface="Arial"/>
            </a:endParaRPr>
          </a:p>
          <a:p>
            <a:pPr marL="216000" indent="-216000">
              <a:lnSpc>
                <a:spcPct val="200000"/>
              </a:lnSpc>
              <a:buClr>
                <a:srgbClr val="000000"/>
              </a:buClr>
              <a:buFont typeface="OpenSymbol"/>
              <a:buAutoNum type="arabicPeriod"/>
            </a:pPr>
            <a:r>
              <a:rPr b="0" lang="en-US" sz="2000" spc="-1" strike="noStrike">
                <a:solidFill>
                  <a:srgbClr val="000000"/>
                </a:solidFill>
                <a:latin typeface="Arial"/>
                <a:ea typeface="DejaVu Sans"/>
              </a:rPr>
              <a:t>Test the "Swing dancing" animation on the X Bot in the scene.</a:t>
            </a:r>
            <a:endParaRPr b="0" lang="en-US" sz="2000" spc="-1" strike="noStrike">
              <a:solidFill>
                <a:srgbClr val="000000"/>
              </a:solidFill>
              <a:latin typeface="Arial"/>
            </a:endParaRPr>
          </a:p>
        </p:txBody>
      </p:sp>
      <p:sp>
        <p:nvSpPr>
          <p:cNvPr id="2" name="PlaceHolder 1"/>
          <p:cNvSpPr>
            <a:spLocks noGrp="1"/>
          </p:cNvSpPr>
          <p:nvPr>
            <p:ph type="sldNum" idx="2"/>
          </p:nvPr>
        </p:nvSpPr>
        <p:spPr/>
        <p:txBody>
          <a:bodyPr/>
          <a:p>
            <a:fld id="{ABF78420-0E6B-480B-99F4-CC98D789EB7B}"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36"/>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Exercise A: Using Adobe Mixamo model</a:t>
            </a:r>
            <a:endParaRPr b="0" lang="en-US" sz="4400" spc="-1" strike="noStrike">
              <a:solidFill>
                <a:srgbClr val="000000"/>
              </a:solidFill>
              <a:latin typeface="Arial"/>
            </a:endParaRPr>
          </a:p>
        </p:txBody>
      </p:sp>
      <p:sp>
        <p:nvSpPr>
          <p:cNvPr id="225" name=""/>
          <p:cNvSpPr/>
          <p:nvPr/>
        </p:nvSpPr>
        <p:spPr>
          <a:xfrm>
            <a:off x="457200" y="1371600"/>
            <a:ext cx="10967760" cy="2191320"/>
          </a:xfrm>
          <a:prstGeom prst="rect">
            <a:avLst/>
          </a:prstGeom>
          <a:noFill/>
          <a:ln w="0">
            <a:noFill/>
          </a:ln>
        </p:spPr>
        <p:style>
          <a:lnRef idx="0"/>
          <a:fillRef idx="0"/>
          <a:effectRef idx="0"/>
          <a:fontRef idx="minor"/>
        </p:style>
        <p:txBody>
          <a:bodyPr lIns="90000" rIns="90000" tIns="45000" bIns="45000" anchor="t">
            <a:noAutofit/>
          </a:bodyPr>
          <a:p>
            <a:pPr>
              <a:lnSpc>
                <a:spcPct val="200000"/>
              </a:lnSpc>
            </a:pPr>
            <a:r>
              <a:rPr b="1" lang="en-US" sz="2000" spc="-1" strike="noStrike">
                <a:solidFill>
                  <a:srgbClr val="000000"/>
                </a:solidFill>
                <a:latin typeface="Arial"/>
                <a:ea typeface="DejaVu Sans"/>
              </a:rPr>
              <a:t>1. Download the X Bot model and "Swing dancing" animation from Adobe Mixamo in FBX</a:t>
            </a:r>
            <a:endParaRPr b="0" lang="en-US" sz="2000" spc="-1" strike="noStrike">
              <a:solidFill>
                <a:srgbClr val="000000"/>
              </a:solidFill>
              <a:latin typeface="Arial"/>
            </a:endParaRPr>
          </a:p>
          <a:p>
            <a:pPr>
              <a:lnSpc>
                <a:spcPct val="200000"/>
              </a:lnSpc>
            </a:pPr>
            <a:r>
              <a:rPr b="0" lang="en-US" sz="1800" spc="-1" strike="noStrike">
                <a:solidFill>
                  <a:srgbClr val="000000"/>
                </a:solidFill>
                <a:latin typeface="Arial"/>
                <a:ea typeface="DejaVu Sans"/>
              </a:rPr>
              <a:t>Go to </a:t>
            </a:r>
            <a:r>
              <a:rPr b="0" lang="en-US" sz="1800" spc="-1" strike="noStrike" u="sng">
                <a:solidFill>
                  <a:srgbClr val="0563c1"/>
                </a:solidFill>
                <a:uFillTx/>
                <a:latin typeface="Arial"/>
                <a:ea typeface="DejaVu Sans"/>
                <a:hlinkClick r:id="rId1"/>
              </a:rPr>
              <a:t>https://www.mixamo.com/</a:t>
            </a:r>
            <a:r>
              <a:rPr b="0" lang="en-US" sz="1800" spc="-1" strike="noStrike">
                <a:solidFill>
                  <a:srgbClr val="000000"/>
                </a:solidFill>
                <a:latin typeface="Arial"/>
                <a:ea typeface="DejaVu Sans"/>
              </a:rPr>
              <a:t> site, select character (ex: xbot), and select Animation (ex: Swing Dancing).</a:t>
            </a:r>
            <a:endParaRPr b="0" lang="en-US" sz="1800" spc="-1" strike="noStrike">
              <a:solidFill>
                <a:srgbClr val="000000"/>
              </a:solidFill>
              <a:latin typeface="Arial"/>
            </a:endParaRPr>
          </a:p>
          <a:p>
            <a:pPr>
              <a:lnSpc>
                <a:spcPct val="200000"/>
              </a:lnSpc>
            </a:pPr>
            <a:r>
              <a:rPr b="0" lang="en-US" sz="1800" spc="-1" strike="noStrike">
                <a:solidFill>
                  <a:srgbClr val="000000"/>
                </a:solidFill>
                <a:latin typeface="Arial"/>
                <a:ea typeface="DejaVu Sans"/>
              </a:rPr>
              <a:t>Click download and fill form with below informations</a:t>
            </a:r>
            <a:endParaRPr b="0" lang="en-US" sz="1800" spc="-1" strike="noStrike">
              <a:solidFill>
                <a:srgbClr val="000000"/>
              </a:solidFill>
              <a:latin typeface="Arial"/>
            </a:endParaRPr>
          </a:p>
          <a:p>
            <a:pPr>
              <a:lnSpc>
                <a:spcPct val="200000"/>
              </a:lnSpc>
            </a:pPr>
            <a:endParaRPr b="0" lang="en-US" sz="1800" spc="-1" strike="noStrike">
              <a:solidFill>
                <a:srgbClr val="000000"/>
              </a:solidFill>
              <a:latin typeface="Arial"/>
            </a:endParaRPr>
          </a:p>
        </p:txBody>
      </p:sp>
      <p:pic>
        <p:nvPicPr>
          <p:cNvPr id="226" name="" descr=""/>
          <p:cNvPicPr/>
          <p:nvPr/>
        </p:nvPicPr>
        <p:blipFill>
          <a:blip r:embed="rId2"/>
          <a:stretch/>
        </p:blipFill>
        <p:spPr>
          <a:xfrm>
            <a:off x="5901840" y="3308400"/>
            <a:ext cx="5755320" cy="2284560"/>
          </a:xfrm>
          <a:prstGeom prst="rect">
            <a:avLst/>
          </a:prstGeom>
          <a:ln w="0">
            <a:noFill/>
          </a:ln>
        </p:spPr>
      </p:pic>
      <p:pic>
        <p:nvPicPr>
          <p:cNvPr id="227" name="" descr=""/>
          <p:cNvPicPr/>
          <p:nvPr/>
        </p:nvPicPr>
        <p:blipFill>
          <a:blip r:embed="rId3"/>
          <a:stretch/>
        </p:blipFill>
        <p:spPr>
          <a:xfrm>
            <a:off x="326880" y="3657600"/>
            <a:ext cx="5251680" cy="1598760"/>
          </a:xfrm>
          <a:prstGeom prst="rect">
            <a:avLst/>
          </a:prstGeom>
          <a:ln w="0">
            <a:noFill/>
          </a:ln>
        </p:spPr>
      </p:pic>
      <p:sp>
        <p:nvSpPr>
          <p:cNvPr id="228" name=""/>
          <p:cNvSpPr/>
          <p:nvPr/>
        </p:nvSpPr>
        <p:spPr>
          <a:xfrm>
            <a:off x="1600200" y="5424840"/>
            <a:ext cx="2628360" cy="28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Arial"/>
                <a:ea typeface="DejaVu Sans"/>
              </a:rPr>
              <a:t>Download character in mixamo</a:t>
            </a:r>
            <a:endParaRPr b="0" lang="en-US" sz="1400" spc="-1" strike="noStrike">
              <a:solidFill>
                <a:srgbClr val="000000"/>
              </a:solidFill>
              <a:latin typeface="Arial"/>
            </a:endParaRPr>
          </a:p>
        </p:txBody>
      </p:sp>
      <p:sp>
        <p:nvSpPr>
          <p:cNvPr id="229" name=""/>
          <p:cNvSpPr/>
          <p:nvPr/>
        </p:nvSpPr>
        <p:spPr>
          <a:xfrm>
            <a:off x="6858000" y="5669280"/>
            <a:ext cx="3958920" cy="28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000000"/>
                </a:solidFill>
                <a:latin typeface="Arial"/>
                <a:ea typeface="DejaVu Sans"/>
              </a:rPr>
              <a:t>Download Animation of the character in mixamo</a:t>
            </a:r>
            <a:endParaRPr b="0" lang="en-US" sz="1400" spc="-1" strike="noStrike">
              <a:solidFill>
                <a:srgbClr val="000000"/>
              </a:solidFill>
              <a:latin typeface="Arial"/>
            </a:endParaRPr>
          </a:p>
        </p:txBody>
      </p:sp>
      <p:sp>
        <p:nvSpPr>
          <p:cNvPr id="2" name="PlaceHolder 1"/>
          <p:cNvSpPr>
            <a:spLocks noGrp="1"/>
          </p:cNvSpPr>
          <p:nvPr>
            <p:ph type="sldNum" idx="2"/>
          </p:nvPr>
        </p:nvSpPr>
        <p:spPr/>
        <p:txBody>
          <a:bodyPr/>
          <a:p>
            <a:fld id="{D53BD400-B82F-4C53-9BE9-BD85388B86FF}"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37"/>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Exercise A: Using Adobe Mixamo model</a:t>
            </a:r>
            <a:endParaRPr b="0" lang="en-US" sz="4400" spc="-1" strike="noStrike">
              <a:solidFill>
                <a:srgbClr val="000000"/>
              </a:solidFill>
              <a:latin typeface="Arial"/>
            </a:endParaRPr>
          </a:p>
        </p:txBody>
      </p:sp>
      <p:sp>
        <p:nvSpPr>
          <p:cNvPr id="231" name=""/>
          <p:cNvSpPr/>
          <p:nvPr/>
        </p:nvSpPr>
        <p:spPr>
          <a:xfrm>
            <a:off x="685800" y="1600200"/>
            <a:ext cx="10285560" cy="41133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2000" spc="-1" strike="noStrike">
                <a:solidFill>
                  <a:srgbClr val="000000"/>
                </a:solidFill>
                <a:latin typeface="Arial"/>
                <a:ea typeface="DejaVu Sans"/>
              </a:rPr>
              <a:t>2. Import the model and animation into Unity.</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Drag and drop the model file (X Bot) directly into the "Assets" folder in the Unity Editor to import the model into your project.</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Similarly, drag and drop the animation file ("Swing dancing") into the "Assets" folder for Unity to import it separately.</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Once imported, access the model and animation files within the "Assets" folder in the Unity Editor's project window.</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To use the imported model in your scene, drag and drop it from the "Assets" folder into the Scene view or Hierarchy window, creating a GameObject with the imported model in your scene.</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FA085801-2B55-478A-BE3A-9C10AA6940E7}"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43"/>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Exercise A: Using Adobe Mixamo model</a:t>
            </a:r>
            <a:endParaRPr b="0" lang="en-US" sz="4400" spc="-1" strike="noStrike">
              <a:solidFill>
                <a:srgbClr val="000000"/>
              </a:solidFill>
              <a:latin typeface="Arial"/>
            </a:endParaRPr>
          </a:p>
        </p:txBody>
      </p:sp>
      <p:sp>
        <p:nvSpPr>
          <p:cNvPr id="233" name=""/>
          <p:cNvSpPr/>
          <p:nvPr/>
        </p:nvSpPr>
        <p:spPr>
          <a:xfrm>
            <a:off x="686160" y="1600200"/>
            <a:ext cx="10285560" cy="435132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2000" spc="-1" strike="noStrike">
                <a:solidFill>
                  <a:srgbClr val="000000"/>
                </a:solidFill>
                <a:latin typeface="Arial"/>
                <a:ea typeface="DejaVu Sans"/>
              </a:rPr>
              <a:t>3. Create a new Animator Controller in the Animator window.</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Create Animator Controller</a:t>
            </a:r>
            <a:r>
              <a:rPr b="0" lang="en-US" sz="1800" spc="-1" strike="noStrike">
                <a:solidFill>
                  <a:srgbClr val="000000"/>
                </a:solidFill>
                <a:latin typeface="Arial"/>
                <a:ea typeface="DejaVu Sans"/>
              </a:rPr>
              <a:t>: In project panel, Assets folder, right-click and select Create &gt; Animator Controller. Rename it (e.g., "XBotAnimatorController").</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Add Swing Dancing Animation</a:t>
            </a:r>
            <a:r>
              <a:rPr b="0" lang="en-US" sz="1800" spc="-1" strike="noStrike">
                <a:solidFill>
                  <a:srgbClr val="000000"/>
                </a:solidFill>
                <a:latin typeface="Arial"/>
                <a:ea typeface="DejaVu Sans"/>
              </a:rPr>
              <a:t>: Drag the "Swing dancing" animation clip from Assets to the Animator Controller area to create a new state.</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Create Transition to Swing Dance</a:t>
            </a:r>
            <a:r>
              <a:rPr b="0" lang="en-US" sz="1800" spc="-1" strike="noStrike">
                <a:solidFill>
                  <a:srgbClr val="000000"/>
                </a:solidFill>
                <a:latin typeface="Arial"/>
                <a:ea typeface="DejaVu Sans"/>
              </a:rPr>
              <a:t>: Right-click on the "Idle" state, select "Make Transition," then drag and release the arrow on the "Swing dancing" state to create a transition.</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Add Transition Conditions</a:t>
            </a:r>
            <a:r>
              <a:rPr b="0" lang="en-US" sz="1800" spc="-1" strike="noStrike">
                <a:solidFill>
                  <a:srgbClr val="000000"/>
                </a:solidFill>
                <a:latin typeface="Arial"/>
                <a:ea typeface="DejaVu Sans"/>
              </a:rPr>
              <a:t>: Click on the transition arrow, in the Inspector, add conditions (like parameters or triggers) to activate the transition.</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Create Return Transition</a:t>
            </a:r>
            <a:r>
              <a:rPr b="0" lang="en-US" sz="1800" spc="-1" strike="noStrike">
                <a:solidFill>
                  <a:srgbClr val="000000"/>
                </a:solidFill>
                <a:latin typeface="Arial"/>
                <a:ea typeface="DejaVu Sans"/>
              </a:rPr>
              <a:t>: Similarly, create a transition from "Swing dancing" state back to "Idle" state, adding conditions if needed.</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38C2A430-7E6C-4646-9AAD-7680378498D9}"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38"/>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Exercise A: Using Adobe Mixamo model</a:t>
            </a:r>
            <a:endParaRPr b="0" lang="en-US" sz="4400" spc="-1" strike="noStrike">
              <a:solidFill>
                <a:srgbClr val="000000"/>
              </a:solidFill>
              <a:latin typeface="Arial"/>
            </a:endParaRPr>
          </a:p>
        </p:txBody>
      </p:sp>
      <p:sp>
        <p:nvSpPr>
          <p:cNvPr id="235" name=""/>
          <p:cNvSpPr/>
          <p:nvPr/>
        </p:nvSpPr>
        <p:spPr>
          <a:xfrm>
            <a:off x="686160" y="1600200"/>
            <a:ext cx="10285560" cy="41133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2000" spc="-1" strike="noStrike">
                <a:solidFill>
                  <a:srgbClr val="000000"/>
                </a:solidFill>
                <a:latin typeface="Arial"/>
                <a:ea typeface="PingFang SC"/>
              </a:rPr>
              <a:t>4. Add an Animator component to the X Bot.</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PingFang SC"/>
              </a:rPr>
              <a:t>Select the X Bot GameObject in the Unity Editor.</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PingFang SC"/>
              </a:rPr>
              <a:t>Click "Add Component" in the Inspector.</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PingFang SC"/>
              </a:rPr>
              <a:t>Type and select "Animator" from the list.</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PingFang SC"/>
              </a:rPr>
              <a:t>Drag the ‘XBotAnimatorController’ (containing the "Swing dancing" animation) to the Animator component.</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PingFang SC"/>
              </a:rPr>
              <a:t>Configure animation transitions and parameters as needed within the Animator Controller.</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F7DDFD92-4CB2-43A6-A8CF-547DA8020B23}"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44"/>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Exercise A: Using Adobe Mixamo model</a:t>
            </a:r>
            <a:endParaRPr b="0" lang="en-US" sz="4400" spc="-1" strike="noStrike">
              <a:solidFill>
                <a:srgbClr val="000000"/>
              </a:solidFill>
              <a:latin typeface="Arial"/>
            </a:endParaRPr>
          </a:p>
        </p:txBody>
      </p:sp>
      <p:sp>
        <p:nvSpPr>
          <p:cNvPr id="237" name=""/>
          <p:cNvSpPr/>
          <p:nvPr/>
        </p:nvSpPr>
        <p:spPr>
          <a:xfrm>
            <a:off x="686160" y="1600200"/>
            <a:ext cx="10285560" cy="41133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1800" spc="-1" strike="noStrike">
                <a:solidFill>
                  <a:srgbClr val="000000"/>
                </a:solidFill>
                <a:latin typeface="Arial"/>
                <a:ea typeface="PingFang SC"/>
              </a:rPr>
              <a:t>5. </a:t>
            </a:r>
            <a:r>
              <a:rPr b="1" lang="en-US" sz="2000" spc="-1" strike="noStrike">
                <a:solidFill>
                  <a:srgbClr val="000000"/>
                </a:solidFill>
                <a:latin typeface="Arial"/>
                <a:ea typeface="PingFang SC"/>
              </a:rPr>
              <a:t>Test the "Swing dancing" animation on the X Bot in the scene.</a:t>
            </a:r>
            <a:r>
              <a:rPr b="1" lang="en-US" sz="1800" spc="-1" strike="noStrike">
                <a:solidFill>
                  <a:srgbClr val="000000"/>
                </a:solidFill>
                <a:latin typeface="Arial"/>
                <a:ea typeface="PingFang SC"/>
              </a:rPr>
              <a:t>.</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PingFang SC"/>
              </a:rPr>
              <a:t>Click Play in </a:t>
            </a:r>
            <a:r>
              <a:rPr b="1" lang="en-US" sz="1800" spc="-1" strike="noStrike">
                <a:solidFill>
                  <a:srgbClr val="000000"/>
                </a:solidFill>
                <a:latin typeface="Arial"/>
                <a:ea typeface="PingFang SC"/>
              </a:rPr>
              <a:t>Game View</a:t>
            </a:r>
            <a:r>
              <a:rPr b="0" lang="en-US" sz="1800" spc="-1" strike="noStrike">
                <a:solidFill>
                  <a:srgbClr val="000000"/>
                </a:solidFill>
                <a:latin typeface="Arial"/>
                <a:ea typeface="PingFang SC"/>
              </a:rPr>
              <a:t>: click on the Play button in the Unity Editor's Game View.</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PingFang SC"/>
              </a:rPr>
              <a:t>Observe Animation in </a:t>
            </a:r>
            <a:r>
              <a:rPr b="1" lang="en-US" sz="1800" spc="-1" strike="noStrike">
                <a:solidFill>
                  <a:srgbClr val="000000"/>
                </a:solidFill>
                <a:latin typeface="Arial"/>
                <a:ea typeface="PingFang SC"/>
              </a:rPr>
              <a:t>Scene View</a:t>
            </a:r>
            <a:r>
              <a:rPr b="0" lang="en-US" sz="1800" spc="-1" strike="noStrike">
                <a:solidFill>
                  <a:srgbClr val="000000"/>
                </a:solidFill>
                <a:latin typeface="Arial"/>
                <a:ea typeface="PingFang SC"/>
              </a:rPr>
              <a:t>: In the Scene view, locate your X Bot. Observe its movements in the scene to ensure it's performing the "Swing dancing" animation correctly.</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PingFang SC"/>
              </a:rPr>
              <a:t>Check </a:t>
            </a:r>
            <a:r>
              <a:rPr b="1" lang="en-US" sz="1800" spc="-1" strike="noStrike">
                <a:solidFill>
                  <a:srgbClr val="000000"/>
                </a:solidFill>
                <a:latin typeface="Arial"/>
                <a:ea typeface="PingFang SC"/>
              </a:rPr>
              <a:t>Animation Transition in Animation Window</a:t>
            </a:r>
            <a:r>
              <a:rPr b="0" lang="en-US" sz="1800" spc="-1" strike="noStrike">
                <a:solidFill>
                  <a:srgbClr val="000000"/>
                </a:solidFill>
                <a:latin typeface="Arial"/>
                <a:ea typeface="PingFang SC"/>
              </a:rPr>
              <a:t>: Open the Animation window. With the X Bot selected in the Hierarchy or Scene view, inspect the Animation window to observe the transition from the 'Idle' animation state to 'Swing dancing' and vice versa. Verify that the transition occurs smoothly without any glitches or interruptions.</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E75AED8E-D575-4FA7-BC5E-862B6032B433}"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42"/>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Exercise B: Create a simple animation</a:t>
            </a:r>
            <a:endParaRPr b="0" lang="en-US" sz="4400" spc="-1" strike="noStrike">
              <a:solidFill>
                <a:srgbClr val="000000"/>
              </a:solidFill>
              <a:latin typeface="Arial"/>
            </a:endParaRPr>
          </a:p>
        </p:txBody>
      </p:sp>
      <p:sp>
        <p:nvSpPr>
          <p:cNvPr id="239" name=""/>
          <p:cNvSpPr/>
          <p:nvPr/>
        </p:nvSpPr>
        <p:spPr>
          <a:xfrm>
            <a:off x="228600" y="1371600"/>
            <a:ext cx="11428560" cy="50778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Create an animation for the airplane wing to rotate 15 degrees during takeoff.</a:t>
            </a: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The animation will last for 1 second. During this time, the airplane wing will rotate along the X-axis.</a:t>
            </a:r>
            <a:endParaRPr b="0" lang="en-US" sz="1800" spc="-1" strike="noStrike">
              <a:solidFill>
                <a:srgbClr val="000000"/>
              </a:solidFill>
              <a:latin typeface="Arial"/>
            </a:endParaRPr>
          </a:p>
          <a:p>
            <a:pPr>
              <a:lnSpc>
                <a:spcPct val="150000"/>
              </a:lnSpc>
            </a:pP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Steps to create:</a:t>
            </a:r>
            <a:endParaRPr b="0" lang="en-US" sz="1800" spc="-1" strike="noStrike">
              <a:solidFill>
                <a:srgbClr val="000000"/>
              </a:solidFill>
              <a:latin typeface="Arial"/>
            </a:endParaRPr>
          </a:p>
          <a:p>
            <a:pPr marL="216000" indent="-216000">
              <a:lnSpc>
                <a:spcPct val="150000"/>
              </a:lnSpc>
              <a:buClr>
                <a:srgbClr val="000000"/>
              </a:buClr>
              <a:buFont typeface="OpenSymbol"/>
              <a:buAutoNum type="arabicPeriod"/>
            </a:pPr>
            <a:r>
              <a:rPr b="0" lang="en-US" sz="1800" spc="-1" strike="noStrike">
                <a:solidFill>
                  <a:srgbClr val="000000"/>
                </a:solidFill>
                <a:latin typeface="Arial"/>
                <a:ea typeface="DejaVu Sans"/>
              </a:rPr>
              <a:t>In the Hierarchy window, select AirplaneWing object. Open the </a:t>
            </a:r>
            <a:r>
              <a:rPr b="1" lang="en-US" sz="1800" spc="-1" strike="noStrike">
                <a:solidFill>
                  <a:srgbClr val="000000"/>
                </a:solidFill>
                <a:latin typeface="Arial"/>
                <a:ea typeface="DejaVu Sans"/>
              </a:rPr>
              <a:t>Animation window</a:t>
            </a:r>
            <a:r>
              <a:rPr b="0" lang="en-US" sz="1800" spc="-1" strike="noStrike">
                <a:solidFill>
                  <a:srgbClr val="000000"/>
                </a:solidFill>
                <a:latin typeface="Arial"/>
                <a:ea typeface="DejaVu Sans"/>
              </a:rPr>
              <a:t> and click on </a:t>
            </a:r>
            <a:r>
              <a:rPr b="1" lang="en-US" sz="1800" spc="-1" strike="noStrike">
                <a:solidFill>
                  <a:srgbClr val="000000"/>
                </a:solidFill>
                <a:latin typeface="Arial"/>
                <a:ea typeface="DejaVu Sans"/>
              </a:rPr>
              <a:t>Create</a:t>
            </a:r>
            <a:r>
              <a:rPr b="0" lang="en-US" sz="1800" spc="-1" strike="noStrike">
                <a:solidFill>
                  <a:srgbClr val="000000"/>
                </a:solidFill>
                <a:latin typeface="Arial"/>
                <a:ea typeface="DejaVu Sans"/>
              </a:rPr>
              <a:t> button. Enter the animation name as </a:t>
            </a:r>
            <a:r>
              <a:rPr b="0" i="1" lang="en-US" sz="1800" spc="-1" strike="noStrike">
                <a:solidFill>
                  <a:srgbClr val="000000"/>
                </a:solidFill>
                <a:latin typeface="Arial"/>
                <a:ea typeface="DejaVu Sans"/>
              </a:rPr>
              <a:t>ThrottleUpAnimation</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a:p>
            <a:pPr marL="216000" indent="-216000">
              <a:lnSpc>
                <a:spcPct val="150000"/>
              </a:lnSpc>
              <a:buClr>
                <a:srgbClr val="000000"/>
              </a:buClr>
              <a:buFont typeface="OpenSymbol"/>
              <a:buAutoNum type="arabicPeriod"/>
            </a:pPr>
            <a:r>
              <a:rPr b="0" lang="en-US" sz="1800" spc="-1" strike="noStrike">
                <a:solidFill>
                  <a:srgbClr val="000000"/>
                </a:solidFill>
                <a:latin typeface="Arial"/>
                <a:ea typeface="DejaVu Sans"/>
              </a:rPr>
              <a:t>In the Animation window, select </a:t>
            </a:r>
            <a:r>
              <a:rPr b="1" lang="en-US" sz="1800" spc="-1" strike="noStrike">
                <a:solidFill>
                  <a:srgbClr val="000000"/>
                </a:solidFill>
                <a:latin typeface="Arial"/>
                <a:ea typeface="DejaVu Sans"/>
              </a:rPr>
              <a:t>Add Property</a:t>
            </a:r>
            <a:r>
              <a:rPr b="0" lang="en-US" sz="1800" spc="-1" strike="noStrike">
                <a:solidFill>
                  <a:srgbClr val="000000"/>
                </a:solidFill>
                <a:latin typeface="Arial"/>
                <a:ea typeface="DejaVu Sans"/>
              </a:rPr>
              <a:t> &gt; </a:t>
            </a:r>
            <a:r>
              <a:rPr b="1" lang="en-US" sz="1800" spc="-1" strike="noStrike">
                <a:solidFill>
                  <a:srgbClr val="000000"/>
                </a:solidFill>
                <a:latin typeface="Arial"/>
                <a:ea typeface="DejaVu Sans"/>
              </a:rPr>
              <a:t>Transform</a:t>
            </a:r>
            <a:r>
              <a:rPr b="0" lang="en-US" sz="1800" spc="-1" strike="noStrike">
                <a:solidFill>
                  <a:srgbClr val="000000"/>
                </a:solidFill>
                <a:latin typeface="Arial"/>
                <a:ea typeface="DejaVu Sans"/>
              </a:rPr>
              <a:t> &gt; </a:t>
            </a:r>
            <a:r>
              <a:rPr b="1" lang="en-US" sz="1800" spc="-1" strike="noStrike">
                <a:solidFill>
                  <a:srgbClr val="000000"/>
                </a:solidFill>
                <a:latin typeface="Arial"/>
                <a:ea typeface="DejaVu Sans"/>
              </a:rPr>
              <a:t>Rotate</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a:p>
            <a:pPr marL="216000" indent="-216000">
              <a:lnSpc>
                <a:spcPct val="150000"/>
              </a:lnSpc>
              <a:buClr>
                <a:srgbClr val="000000"/>
              </a:buClr>
              <a:buFont typeface="OpenSymbol"/>
              <a:buAutoNum type="arabicPeriod"/>
            </a:pPr>
            <a:r>
              <a:rPr b="0" lang="en-US" sz="1800" spc="-1" strike="noStrike">
                <a:solidFill>
                  <a:srgbClr val="000000"/>
                </a:solidFill>
                <a:latin typeface="Arial"/>
                <a:ea typeface="DejaVu Sans"/>
              </a:rPr>
              <a:t>Create keyframes for the effect by entering the following values (only change Rotation.x; y &amp; z remain default: 0):</a:t>
            </a: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60 (1 second): Rotation.x = -15</a:t>
            </a: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15 (1/4 second): Rotation.x = -3.75</a:t>
            </a: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30 (1/2 second): Rotation.x = -7.5</a:t>
            </a: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45 (3/4 second): Rotation.x = -11.25</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89B9B67B-D5A9-4A70-B8D3-2682147D72A4}"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
          <p:cNvSpPr/>
          <p:nvPr/>
        </p:nvSpPr>
        <p:spPr>
          <a:xfrm>
            <a:off x="8900280" y="6622200"/>
            <a:ext cx="21924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41" name="PlaceHolder 13"/>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Exercise B: Create a simple animation</a:t>
            </a:r>
            <a:endParaRPr b="0" lang="en-US" sz="4400" spc="-1" strike="noStrike">
              <a:solidFill>
                <a:srgbClr val="000000"/>
              </a:solidFill>
              <a:latin typeface="Arial"/>
            </a:endParaRPr>
          </a:p>
        </p:txBody>
      </p:sp>
      <p:pic>
        <p:nvPicPr>
          <p:cNvPr id="242" name="" descr=""/>
          <p:cNvPicPr/>
          <p:nvPr/>
        </p:nvPicPr>
        <p:blipFill>
          <a:blip r:embed="rId1"/>
          <a:stretch/>
        </p:blipFill>
        <p:spPr>
          <a:xfrm>
            <a:off x="84600" y="4356000"/>
            <a:ext cx="3884760" cy="1357560"/>
          </a:xfrm>
          <a:prstGeom prst="rect">
            <a:avLst/>
          </a:prstGeom>
          <a:ln w="0">
            <a:noFill/>
          </a:ln>
        </p:spPr>
      </p:pic>
      <p:pic>
        <p:nvPicPr>
          <p:cNvPr id="243" name="" descr=""/>
          <p:cNvPicPr/>
          <p:nvPr/>
        </p:nvPicPr>
        <p:blipFill>
          <a:blip r:embed="rId2"/>
          <a:stretch/>
        </p:blipFill>
        <p:spPr>
          <a:xfrm>
            <a:off x="8181000" y="4304520"/>
            <a:ext cx="3927600" cy="1409040"/>
          </a:xfrm>
          <a:prstGeom prst="rect">
            <a:avLst/>
          </a:prstGeom>
          <a:ln w="0">
            <a:noFill/>
          </a:ln>
        </p:spPr>
      </p:pic>
      <p:pic>
        <p:nvPicPr>
          <p:cNvPr id="244" name="" descr=""/>
          <p:cNvPicPr/>
          <p:nvPr/>
        </p:nvPicPr>
        <p:blipFill>
          <a:blip r:embed="rId3"/>
          <a:stretch/>
        </p:blipFill>
        <p:spPr>
          <a:xfrm>
            <a:off x="685800" y="1528200"/>
            <a:ext cx="10514160" cy="2127960"/>
          </a:xfrm>
          <a:prstGeom prst="rect">
            <a:avLst/>
          </a:prstGeom>
          <a:ln w="0">
            <a:noFill/>
          </a:ln>
        </p:spPr>
      </p:pic>
      <p:pic>
        <p:nvPicPr>
          <p:cNvPr id="245" name="" descr=""/>
          <p:cNvPicPr/>
          <p:nvPr/>
        </p:nvPicPr>
        <p:blipFill>
          <a:blip r:embed="rId4"/>
          <a:stretch/>
        </p:blipFill>
        <p:spPr>
          <a:xfrm>
            <a:off x="4248720" y="4343400"/>
            <a:ext cx="3750840" cy="1387080"/>
          </a:xfrm>
          <a:prstGeom prst="rect">
            <a:avLst/>
          </a:prstGeom>
          <a:ln w="0">
            <a:noFill/>
          </a:ln>
        </p:spPr>
      </p:pic>
      <p:sp>
        <p:nvSpPr>
          <p:cNvPr id="246" name=""/>
          <p:cNvSpPr/>
          <p:nvPr/>
        </p:nvSpPr>
        <p:spPr>
          <a:xfrm flipH="1">
            <a:off x="2286000" y="2057400"/>
            <a:ext cx="2057400" cy="22986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247" name=""/>
          <p:cNvSpPr/>
          <p:nvPr/>
        </p:nvSpPr>
        <p:spPr>
          <a:xfrm flipH="1">
            <a:off x="5835600" y="2057400"/>
            <a:ext cx="108000" cy="22860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248" name=""/>
          <p:cNvSpPr/>
          <p:nvPr/>
        </p:nvSpPr>
        <p:spPr>
          <a:xfrm flipH="1">
            <a:off x="10058400" y="2057400"/>
            <a:ext cx="457200" cy="22860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249" name=""/>
          <p:cNvSpPr/>
          <p:nvPr/>
        </p:nvSpPr>
        <p:spPr>
          <a:xfrm>
            <a:off x="3429000" y="1600200"/>
            <a:ext cx="684360" cy="45576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2" name="PlaceHolder 1"/>
          <p:cNvSpPr>
            <a:spLocks noGrp="1"/>
          </p:cNvSpPr>
          <p:nvPr>
            <p:ph type="sldNum" idx="2"/>
          </p:nvPr>
        </p:nvSpPr>
        <p:spPr/>
        <p:txBody>
          <a:bodyPr/>
          <a:p>
            <a:fld id="{CFCA4975-1139-4E14-A091-37B5FEEB281F}"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
          <p:cNvSpPr/>
          <p:nvPr/>
        </p:nvSpPr>
        <p:spPr>
          <a:xfrm>
            <a:off x="194400" y="1455480"/>
            <a:ext cx="10825560" cy="443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1" name="PlaceHolder 11"/>
          <p:cNvSpPr/>
          <p:nvPr/>
        </p:nvSpPr>
        <p:spPr>
          <a:xfrm>
            <a:off x="228600" y="68112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Calibri Light"/>
                <a:ea typeface="DejaVu Sans"/>
              </a:rPr>
              <a:t>Summary</a:t>
            </a:r>
            <a:endParaRPr b="0" lang="en-US" sz="4400" spc="-1" strike="noStrike">
              <a:solidFill>
                <a:srgbClr val="000000"/>
              </a:solidFill>
              <a:latin typeface="Arial"/>
            </a:endParaRPr>
          </a:p>
        </p:txBody>
      </p:sp>
      <p:sp>
        <p:nvSpPr>
          <p:cNvPr id="252" name=""/>
          <p:cNvSpPr/>
          <p:nvPr/>
        </p:nvSpPr>
        <p:spPr>
          <a:xfrm>
            <a:off x="338400" y="1335600"/>
            <a:ext cx="11691000" cy="43318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Importance of animation in Unity game development, emphasizing fundamental learning objectives.</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Understanding animation's role in enhancing visual appeal and user experience.</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Overviewing Unity's Animation System basics, including Animation window and components.</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Essential explanation of Animator, Animation Controller, and Animation Clips components.</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Introduction to keyframe animation creation and practical examples.</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Comprehensive exploration of the Animator Controller and its animation flow control.</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Understanding state transitions within the Animator Controller, demonstrated with smooth transition examples.</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Introducing Blend Trees for complex animation variations and showcasing their usage in Unity.</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Hands-on coding exercise to set up a basic animation, guided by instructors.</a:t>
            </a:r>
            <a:endParaRPr b="0" lang="en-US" sz="2000" spc="-1" strike="noStrike">
              <a:solidFill>
                <a:srgbClr val="000000"/>
              </a:solidFill>
              <a:latin typeface="Arial"/>
            </a:endParaRPr>
          </a:p>
        </p:txBody>
      </p:sp>
      <p:sp>
        <p:nvSpPr>
          <p:cNvPr id="2" name="PlaceHolder 1"/>
          <p:cNvSpPr>
            <a:spLocks noGrp="1"/>
          </p:cNvSpPr>
          <p:nvPr>
            <p:ph type="sldNum" idx="2"/>
          </p:nvPr>
        </p:nvSpPr>
        <p:spPr/>
        <p:txBody>
          <a:bodyPr/>
          <a:p>
            <a:fld id="{26D8262E-B613-4D75-9629-67ADD4BFC8D4}"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4"/>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Unity Animation System </a:t>
            </a:r>
            <a:endParaRPr b="0" lang="en-US" sz="4400" spc="-1" strike="noStrike">
              <a:solidFill>
                <a:srgbClr val="000000"/>
              </a:solidFill>
              <a:latin typeface="Arial"/>
            </a:endParaRPr>
          </a:p>
        </p:txBody>
      </p:sp>
      <p:sp>
        <p:nvSpPr>
          <p:cNvPr id="105" name=""/>
          <p:cNvSpPr/>
          <p:nvPr/>
        </p:nvSpPr>
        <p:spPr>
          <a:xfrm>
            <a:off x="194760" y="1474920"/>
            <a:ext cx="11463120" cy="348804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000" spc="-1" strike="noStrike">
                <a:solidFill>
                  <a:srgbClr val="000000"/>
                </a:solidFill>
                <a:latin typeface="Arial"/>
                <a:ea typeface="DejaVu Sans"/>
              </a:rPr>
              <a:t>Unity has </a:t>
            </a:r>
            <a:r>
              <a:rPr b="1" lang="en-US" sz="2000" spc="-1" strike="noStrike">
                <a:solidFill>
                  <a:srgbClr val="000000"/>
                </a:solidFill>
                <a:latin typeface="Arial"/>
                <a:ea typeface="DejaVu Sans"/>
              </a:rPr>
              <a:t>two animation systems</a:t>
            </a:r>
            <a:r>
              <a:rPr b="0" lang="en-US" sz="2000" spc="-1" strike="noStrike">
                <a:solidFill>
                  <a:srgbClr val="000000"/>
                </a:solidFill>
                <a:latin typeface="Arial"/>
                <a:ea typeface="DejaVu Sans"/>
              </a:rPr>
              <a:t> with different capabilities and performance characteristics:</a:t>
            </a:r>
            <a:endParaRPr b="0" lang="en-US" sz="2000" spc="-1" strike="noStrike">
              <a:solidFill>
                <a:srgbClr val="000000"/>
              </a:solidFill>
              <a:latin typeface="Arial"/>
            </a:endParaRPr>
          </a:p>
          <a:p>
            <a:pPr>
              <a:lnSpc>
                <a:spcPct val="150000"/>
              </a:lnSpc>
            </a:pP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1" i="1" lang="en-US" sz="2000" spc="-1" strike="noStrike">
                <a:solidFill>
                  <a:srgbClr val="5983b0"/>
                </a:solidFill>
                <a:latin typeface="Arial"/>
                <a:ea typeface="DejaVu Sans"/>
              </a:rPr>
              <a:t>Unity’s animation system</a:t>
            </a:r>
            <a:r>
              <a:rPr b="0" lang="en-US" sz="2000" spc="-1" strike="noStrike">
                <a:solidFill>
                  <a:srgbClr val="000000"/>
                </a:solidFill>
                <a:latin typeface="Arial"/>
                <a:ea typeface="DejaVu Sans"/>
              </a:rPr>
              <a:t>, also known as </a:t>
            </a:r>
            <a:r>
              <a:rPr b="1" i="1" lang="en-US" sz="2000" spc="-1" strike="noStrike">
                <a:solidFill>
                  <a:srgbClr val="000000"/>
                </a:solidFill>
                <a:latin typeface="Arial"/>
                <a:ea typeface="DejaVu Sans"/>
              </a:rPr>
              <a:t>Mecanim</a:t>
            </a:r>
            <a:r>
              <a:rPr b="0" lang="en-US" sz="2000" spc="-1" strike="noStrike">
                <a:solidFill>
                  <a:srgbClr val="000000"/>
                </a:solidFill>
                <a:latin typeface="Arial"/>
                <a:ea typeface="DejaVu Sans"/>
              </a:rPr>
              <a:t>, is a rich and sophisticated animation system. It uses the </a:t>
            </a:r>
            <a:r>
              <a:rPr b="1" i="1" lang="en-US" sz="2000" spc="-1" strike="noStrike">
                <a:solidFill>
                  <a:srgbClr val="000000"/>
                </a:solidFill>
                <a:latin typeface="Arial"/>
                <a:ea typeface="DejaVu Sans"/>
              </a:rPr>
              <a:t>Animator component</a:t>
            </a:r>
            <a:r>
              <a:rPr b="0" lang="en-US" sz="2000" spc="-1" strike="noStrike">
                <a:solidFill>
                  <a:srgbClr val="000000"/>
                </a:solidFill>
                <a:latin typeface="Arial"/>
                <a:ea typeface="DejaVu Sans"/>
              </a:rPr>
              <a:t>, the </a:t>
            </a:r>
            <a:r>
              <a:rPr b="1" i="1" lang="en-US" sz="2000" spc="-1" strike="noStrike">
                <a:solidFill>
                  <a:srgbClr val="000000"/>
                </a:solidFill>
                <a:latin typeface="Arial"/>
                <a:ea typeface="DejaVu Sans"/>
              </a:rPr>
              <a:t>Animation window</a:t>
            </a:r>
            <a:r>
              <a:rPr b="0" lang="en-US" sz="2000" spc="-1" strike="noStrike">
                <a:solidFill>
                  <a:srgbClr val="000000"/>
                </a:solidFill>
                <a:latin typeface="Arial"/>
                <a:ea typeface="DejaVu Sans"/>
              </a:rPr>
              <a:t>, and the </a:t>
            </a:r>
            <a:r>
              <a:rPr b="1" i="1" lang="en-US" sz="2000" spc="-1" strike="noStrike">
                <a:solidFill>
                  <a:srgbClr val="000000"/>
                </a:solidFill>
                <a:latin typeface="Arial"/>
                <a:ea typeface="DejaVu Sans"/>
              </a:rPr>
              <a:t>Animator window</a:t>
            </a:r>
            <a:r>
              <a:rPr b="0" lang="en-US" sz="2000" spc="-1" strike="noStrike">
                <a:solidFill>
                  <a:srgbClr val="000000"/>
                </a:solidFill>
                <a:latin typeface="Arial"/>
                <a:ea typeface="DejaVu Sans"/>
              </a:rPr>
              <a:t>. The remaining sections of this page describe this system.</a:t>
            </a:r>
            <a:endParaRPr b="0" lang="en-US" sz="2000" spc="-1" strike="noStrike">
              <a:solidFill>
                <a:srgbClr val="000000"/>
              </a:solidFill>
              <a:latin typeface="Arial"/>
            </a:endParaRPr>
          </a:p>
          <a:p>
            <a:pPr>
              <a:lnSpc>
                <a:spcPct val="150000"/>
              </a:lnSpc>
            </a:pP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Unity’s </a:t>
            </a:r>
            <a:r>
              <a:rPr b="1" i="1" lang="en-US" sz="2000" spc="-1" strike="noStrike">
                <a:solidFill>
                  <a:srgbClr val="5983b0"/>
                </a:solidFill>
                <a:latin typeface="Arial"/>
                <a:ea typeface="DejaVu Sans"/>
              </a:rPr>
              <a:t>Legacy Animation</a:t>
            </a:r>
            <a:r>
              <a:rPr b="0" lang="en-US" sz="2000" spc="-1" strike="noStrike">
                <a:solidFill>
                  <a:srgbClr val="000000"/>
                </a:solidFill>
                <a:latin typeface="Arial"/>
                <a:ea typeface="DejaVu Sans"/>
              </a:rPr>
              <a:t> system has a smaller feature set. It uses the </a:t>
            </a:r>
            <a:r>
              <a:rPr b="1" i="1" lang="en-US" sz="2000" spc="-1" strike="noStrike">
                <a:solidFill>
                  <a:srgbClr val="000000"/>
                </a:solidFill>
                <a:latin typeface="Arial"/>
                <a:ea typeface="DejaVu Sans"/>
              </a:rPr>
              <a:t>Animation component</a:t>
            </a:r>
            <a:r>
              <a:rPr b="0" lang="en-US" sz="2000" spc="-1" strike="noStrike">
                <a:solidFill>
                  <a:srgbClr val="000000"/>
                </a:solidFill>
                <a:latin typeface="Arial"/>
                <a:ea typeface="DejaVu Sans"/>
              </a:rPr>
              <a:t> and was the only animation system available before Unity 4.</a:t>
            </a:r>
            <a:endParaRPr b="0" lang="en-US" sz="2000" spc="-1" strike="noStrike">
              <a:solidFill>
                <a:srgbClr val="000000"/>
              </a:solidFill>
              <a:latin typeface="Arial"/>
            </a:endParaRPr>
          </a:p>
        </p:txBody>
      </p:sp>
      <p:sp>
        <p:nvSpPr>
          <p:cNvPr id="2" name="PlaceHolder 1"/>
          <p:cNvSpPr>
            <a:spLocks noGrp="1"/>
          </p:cNvSpPr>
          <p:nvPr>
            <p:ph type="sldNum" idx="2"/>
          </p:nvPr>
        </p:nvSpPr>
        <p:spPr/>
        <p:txBody>
          <a:bodyPr/>
          <a:p>
            <a:fld id="{48F48904-F680-4EED-8D0C-27CCEAB954A3}"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
          <p:cNvSpPr/>
          <p:nvPr/>
        </p:nvSpPr>
        <p:spPr>
          <a:xfrm>
            <a:off x="194400" y="1455480"/>
            <a:ext cx="10825560" cy="443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4" name="PlaceHolder 12"/>
          <p:cNvSpPr/>
          <p:nvPr/>
        </p:nvSpPr>
        <p:spPr>
          <a:xfrm>
            <a:off x="228600" y="68112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References</a:t>
            </a:r>
            <a:endParaRPr b="0" lang="en-US" sz="4000" spc="-1" strike="noStrike">
              <a:solidFill>
                <a:srgbClr val="000000"/>
              </a:solidFill>
              <a:latin typeface="Arial"/>
            </a:endParaRPr>
          </a:p>
        </p:txBody>
      </p:sp>
      <p:sp>
        <p:nvSpPr>
          <p:cNvPr id="255" name=""/>
          <p:cNvSpPr/>
          <p:nvPr/>
        </p:nvSpPr>
        <p:spPr>
          <a:xfrm>
            <a:off x="507960" y="1921680"/>
            <a:ext cx="11368800" cy="2639880"/>
          </a:xfrm>
          <a:prstGeom prst="rect">
            <a:avLst/>
          </a:prstGeom>
          <a:noFill/>
          <a:ln w="0">
            <a:noFill/>
          </a:ln>
        </p:spPr>
        <p:style>
          <a:lnRef idx="0"/>
          <a:fillRef idx="0"/>
          <a:effectRef idx="0"/>
          <a:fontRef idx="minor"/>
        </p:style>
        <p:txBody>
          <a:bodyPr lIns="90000" rIns="90000" tIns="45000" bIns="45000" anchor="t">
            <a:noAutofit/>
          </a:bodyPr>
          <a:p>
            <a:pPr>
              <a:lnSpc>
                <a:spcPct val="200000"/>
              </a:lnSpc>
            </a:pPr>
            <a:r>
              <a:rPr b="0" lang="en-US" sz="2000" spc="-1" strike="noStrike">
                <a:solidFill>
                  <a:srgbClr val="000000"/>
                </a:solidFill>
                <a:latin typeface="Arial"/>
                <a:ea typeface="DejaVu Sans"/>
              </a:rPr>
              <a:t>1: Hocking, Joseph; Schell, Jesse, Unity in action: multiplatform game development in C#, 2022</a:t>
            </a:r>
            <a:endParaRPr b="0" lang="en-US" sz="2000" spc="-1" strike="noStrike">
              <a:solidFill>
                <a:srgbClr val="000000"/>
              </a:solidFill>
              <a:latin typeface="Arial"/>
            </a:endParaRPr>
          </a:p>
          <a:p>
            <a:pPr>
              <a:lnSpc>
                <a:spcPct val="200000"/>
              </a:lnSpc>
            </a:pPr>
            <a:r>
              <a:rPr b="0" lang="en-US" sz="2000" spc="-1" strike="noStrike">
                <a:solidFill>
                  <a:srgbClr val="000000"/>
                </a:solidFill>
                <a:latin typeface="Arial"/>
                <a:ea typeface="DejaVu Sans"/>
              </a:rPr>
              <a:t>3: Geig, Mike, Sams teach yourself Unity Game development in 24 hours, 2014</a:t>
            </a:r>
            <a:endParaRPr b="0" lang="en-US" sz="2000" spc="-1" strike="noStrike">
              <a:solidFill>
                <a:srgbClr val="000000"/>
              </a:solidFill>
              <a:latin typeface="Arial"/>
            </a:endParaRPr>
          </a:p>
          <a:p>
            <a:pPr>
              <a:lnSpc>
                <a:spcPct val="200000"/>
              </a:lnSpc>
            </a:pPr>
            <a:r>
              <a:rPr b="0" lang="en-US" sz="2000" spc="-1" strike="noStrike">
                <a:solidFill>
                  <a:srgbClr val="000000"/>
                </a:solidFill>
                <a:latin typeface="Arial"/>
                <a:ea typeface="DejaVu Sans"/>
              </a:rPr>
              <a:t>8: Unity Technologies, Unity Manual, 2023</a:t>
            </a:r>
            <a:endParaRPr b="0" lang="en-US" sz="2000" spc="-1" strike="noStrike">
              <a:solidFill>
                <a:srgbClr val="000000"/>
              </a:solidFill>
              <a:latin typeface="Arial"/>
            </a:endParaRPr>
          </a:p>
          <a:p>
            <a:pPr>
              <a:lnSpc>
                <a:spcPct val="200000"/>
              </a:lnSpc>
            </a:pPr>
            <a:r>
              <a:rPr b="0" lang="en-US" sz="2000" spc="-1" strike="noStrike">
                <a:solidFill>
                  <a:srgbClr val="000000"/>
                </a:solidFill>
                <a:latin typeface="Arial"/>
                <a:ea typeface="DejaVu Sans"/>
              </a:rPr>
              <a:t>9: Tutorials Point, Learning Unity, 2023</a:t>
            </a:r>
            <a:endParaRPr b="0" lang="en-US" sz="2000" spc="-1" strike="noStrike">
              <a:solidFill>
                <a:srgbClr val="000000"/>
              </a:solidFill>
              <a:latin typeface="Arial"/>
            </a:endParaRPr>
          </a:p>
        </p:txBody>
      </p:sp>
      <p:sp>
        <p:nvSpPr>
          <p:cNvPr id="2" name="PlaceHolder 1"/>
          <p:cNvSpPr>
            <a:spLocks noGrp="1"/>
          </p:cNvSpPr>
          <p:nvPr>
            <p:ph type="sldNum" idx="2"/>
          </p:nvPr>
        </p:nvSpPr>
        <p:spPr/>
        <p:txBody>
          <a:bodyPr/>
          <a:p>
            <a:fld id="{CFC86DA1-0685-40B1-A0DD-953346255584}" type="slidenum">
              <a:t>40</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
          <p:cNvSpPr/>
          <p:nvPr/>
        </p:nvSpPr>
        <p:spPr>
          <a:xfrm>
            <a:off x="194400" y="1455480"/>
            <a:ext cx="10825560" cy="443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07" name=""/>
          <p:cNvSpPr/>
          <p:nvPr/>
        </p:nvSpPr>
        <p:spPr>
          <a:xfrm>
            <a:off x="6858000" y="6600960"/>
            <a:ext cx="40842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3: Geig, Mike, Sams teach yourself Unity Game development in 24 hours, 2014</a:t>
            </a:r>
            <a:endParaRPr b="0" lang="en-US" sz="900" spc="-1" strike="noStrike">
              <a:solidFill>
                <a:srgbClr val="000000"/>
              </a:solidFill>
              <a:latin typeface="Arial"/>
            </a:endParaRPr>
          </a:p>
        </p:txBody>
      </p:sp>
      <p:sp>
        <p:nvSpPr>
          <p:cNvPr id="108" name="PlaceHolder 3"/>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Unity Animation System Basics</a:t>
            </a:r>
            <a:endParaRPr b="0" lang="en-US" sz="4400" spc="-1" strike="noStrike">
              <a:solidFill>
                <a:srgbClr val="000000"/>
              </a:solidFill>
              <a:latin typeface="Arial"/>
            </a:endParaRPr>
          </a:p>
        </p:txBody>
      </p:sp>
      <p:sp>
        <p:nvSpPr>
          <p:cNvPr id="109" name="Content Placeholder 4"/>
          <p:cNvSpPr/>
          <p:nvPr/>
        </p:nvSpPr>
        <p:spPr>
          <a:xfrm>
            <a:off x="690480" y="1596960"/>
            <a:ext cx="10506240" cy="4341960"/>
          </a:xfrm>
          <a:prstGeom prst="rect">
            <a:avLst/>
          </a:prstGeom>
          <a:noFill/>
          <a:ln w="0">
            <a:noFill/>
          </a:ln>
        </p:spPr>
        <p:style>
          <a:lnRef idx="0"/>
          <a:fillRef idx="0"/>
          <a:effectRef idx="0"/>
          <a:fontRef idx="minor"/>
        </p:style>
        <p:txBody>
          <a:bodyPr lIns="90000" rIns="90000" tIns="45000" bIns="45000" anchor="t">
            <a:normAutofit fontScale="97000"/>
          </a:bodyPr>
          <a:p>
            <a:pPr marL="216720" indent="-216720">
              <a:lnSpc>
                <a:spcPct val="150000"/>
              </a:lnSpc>
              <a:spcBef>
                <a:spcPts val="1001"/>
              </a:spcBef>
              <a:buClr>
                <a:srgbClr val="000000"/>
              </a:buClr>
              <a:buFont typeface="Arial"/>
              <a:buChar char="•"/>
            </a:pPr>
            <a:r>
              <a:rPr b="1" lang="en-US" sz="2400" spc="-1" strike="noStrike">
                <a:solidFill>
                  <a:srgbClr val="000000"/>
                </a:solidFill>
                <a:latin typeface="Arial"/>
                <a:ea typeface="DejaVu Sans"/>
              </a:rPr>
              <a:t>Animations</a:t>
            </a:r>
            <a:r>
              <a:rPr b="0" lang="en-US" sz="2400" spc="-1" strike="noStrike">
                <a:solidFill>
                  <a:srgbClr val="000000"/>
                </a:solidFill>
                <a:latin typeface="Arial"/>
                <a:ea typeface="DejaVu Sans"/>
              </a:rPr>
              <a:t> are premade </a:t>
            </a:r>
            <a:r>
              <a:rPr b="1" lang="en-US" sz="2400" spc="-1" strike="noStrike">
                <a:solidFill>
                  <a:srgbClr val="000000"/>
                </a:solidFill>
                <a:latin typeface="Arial"/>
                <a:ea typeface="DejaVu Sans"/>
              </a:rPr>
              <a:t>sets of visual motions</a:t>
            </a:r>
            <a:r>
              <a:rPr b="0" lang="en-US" sz="2400" spc="-1" strike="noStrike">
                <a:solidFill>
                  <a:srgbClr val="000000"/>
                </a:solidFill>
                <a:latin typeface="Arial"/>
                <a:ea typeface="DejaVu Sans"/>
              </a:rPr>
              <a:t>. In a </a:t>
            </a:r>
            <a:r>
              <a:rPr b="1" i="1" lang="en-US" sz="2400" spc="-1" strike="noStrike">
                <a:solidFill>
                  <a:srgbClr val="000000"/>
                </a:solidFill>
                <a:latin typeface="Arial"/>
                <a:ea typeface="DejaVu Sans"/>
              </a:rPr>
              <a:t>2D</a:t>
            </a:r>
            <a:r>
              <a:rPr b="0" lang="en-US" sz="2400" spc="-1" strike="noStrike">
                <a:solidFill>
                  <a:srgbClr val="000000"/>
                </a:solidFill>
                <a:latin typeface="Arial"/>
                <a:ea typeface="DejaVu Sans"/>
              </a:rPr>
              <a:t> game, this involves having </a:t>
            </a:r>
            <a:r>
              <a:rPr b="1" i="1" lang="en-US" sz="2400" spc="-1" strike="noStrike">
                <a:solidFill>
                  <a:srgbClr val="000000"/>
                </a:solidFill>
                <a:latin typeface="Arial"/>
                <a:ea typeface="DejaVu Sans"/>
              </a:rPr>
              <a:t>several sequential images</a:t>
            </a:r>
            <a:r>
              <a:rPr b="0" lang="en-US" sz="2400" spc="-1" strike="noStrike">
                <a:solidFill>
                  <a:srgbClr val="000000"/>
                </a:solidFill>
                <a:latin typeface="Arial"/>
                <a:ea typeface="DejaVu Sans"/>
              </a:rPr>
              <a:t> that can be flipped through very quickly. The result is that the object appears to be moving. This effect is similar to an old-fashioned flip book. </a:t>
            </a:r>
            <a:endParaRPr b="0" lang="en-US" sz="2400" spc="-1" strike="noStrike">
              <a:solidFill>
                <a:srgbClr val="000000"/>
              </a:solidFill>
              <a:latin typeface="Arial"/>
            </a:endParaRPr>
          </a:p>
          <a:p>
            <a:pPr marL="216720" indent="-216720">
              <a:lnSpc>
                <a:spcPct val="150000"/>
              </a:lnSpc>
              <a:spcBef>
                <a:spcPts val="1001"/>
              </a:spcBef>
              <a:buClr>
                <a:srgbClr val="000000"/>
              </a:buClr>
              <a:buFont typeface="Arial"/>
              <a:buChar char="•"/>
            </a:pPr>
            <a:r>
              <a:rPr b="0" lang="en-US" sz="2400" spc="-1" strike="noStrike">
                <a:solidFill>
                  <a:srgbClr val="000000"/>
                </a:solidFill>
                <a:latin typeface="Arial"/>
                <a:ea typeface="DejaVu Sans"/>
              </a:rPr>
              <a:t>Animation in a </a:t>
            </a:r>
            <a:r>
              <a:rPr b="0" i="1" lang="en-US" sz="2400" spc="-1" strike="noStrike">
                <a:solidFill>
                  <a:srgbClr val="000000"/>
                </a:solidFill>
                <a:latin typeface="Arial"/>
                <a:ea typeface="DejaVu Sans"/>
              </a:rPr>
              <a:t>3D</a:t>
            </a:r>
            <a:r>
              <a:rPr b="0" lang="en-US" sz="2400" spc="-1" strike="noStrike">
                <a:solidFill>
                  <a:srgbClr val="000000"/>
                </a:solidFill>
                <a:latin typeface="Arial"/>
                <a:ea typeface="DejaVu Sans"/>
              </a:rPr>
              <a:t> world is much different. In </a:t>
            </a:r>
            <a:r>
              <a:rPr b="1" lang="en-US" sz="2400" spc="-1" strike="noStrike">
                <a:solidFill>
                  <a:srgbClr val="000000"/>
                </a:solidFill>
                <a:latin typeface="Arial"/>
                <a:ea typeface="DejaVu Sans"/>
              </a:rPr>
              <a:t>3D</a:t>
            </a:r>
            <a:r>
              <a:rPr b="0" lang="en-US" sz="2400" spc="-1" strike="noStrike">
                <a:solidFill>
                  <a:srgbClr val="000000"/>
                </a:solidFill>
                <a:latin typeface="Arial"/>
                <a:ea typeface="DejaVu Sans"/>
              </a:rPr>
              <a:t> games, you use </a:t>
            </a:r>
            <a:r>
              <a:rPr b="1" i="1" lang="en-US" sz="2400" spc="-1" strike="noStrike">
                <a:solidFill>
                  <a:srgbClr val="000000"/>
                </a:solidFill>
                <a:latin typeface="Arial"/>
                <a:ea typeface="DejaVu Sans"/>
              </a:rPr>
              <a:t>models</a:t>
            </a:r>
            <a:r>
              <a:rPr b="0" lang="en-US" sz="2400" spc="-1" strike="noStrike">
                <a:solidFill>
                  <a:srgbClr val="000000"/>
                </a:solidFill>
                <a:latin typeface="Arial"/>
                <a:ea typeface="DejaVu Sans"/>
              </a:rPr>
              <a:t> to represent your game entities. You cannot simply switch between models to give the illusion of motion. Instead, you have to actually </a:t>
            </a:r>
            <a:r>
              <a:rPr b="1" i="1" lang="en-US" sz="2400" spc="-1" strike="noStrike">
                <a:solidFill>
                  <a:srgbClr val="000000"/>
                </a:solidFill>
                <a:latin typeface="Arial"/>
                <a:ea typeface="DejaVu Sans"/>
              </a:rPr>
              <a:t>move the parts of the model</a:t>
            </a:r>
            <a:r>
              <a:rPr b="0" lang="en-US" sz="2400" spc="-1" strike="noStrike">
                <a:solidFill>
                  <a:srgbClr val="000000"/>
                </a:solidFill>
                <a:latin typeface="Arial"/>
                <a:ea typeface="DejaVu Sans"/>
              </a:rPr>
              <a:t>. Doing so requires both a </a:t>
            </a:r>
            <a:r>
              <a:rPr b="0" i="1" lang="en-US" sz="2400" spc="-1" strike="noStrike">
                <a:solidFill>
                  <a:srgbClr val="000000"/>
                </a:solidFill>
                <a:latin typeface="Arial"/>
                <a:ea typeface="DejaVu Sans"/>
              </a:rPr>
              <a:t>rig</a:t>
            </a:r>
            <a:r>
              <a:rPr b="0" lang="en-US" sz="2400" spc="-1" strike="noStrike">
                <a:solidFill>
                  <a:srgbClr val="000000"/>
                </a:solidFill>
                <a:latin typeface="Arial"/>
                <a:ea typeface="DejaVu Sans"/>
              </a:rPr>
              <a:t> and an </a:t>
            </a:r>
            <a:r>
              <a:rPr b="0" i="1" lang="en-US" sz="2400" spc="-1" strike="noStrike">
                <a:solidFill>
                  <a:srgbClr val="000000"/>
                </a:solidFill>
                <a:latin typeface="Arial"/>
                <a:ea typeface="DejaVu Sans"/>
              </a:rPr>
              <a:t>animation</a:t>
            </a:r>
            <a:r>
              <a:rPr b="0" lang="en-US" sz="2400" spc="-1" strike="noStrike">
                <a:solidFill>
                  <a:srgbClr val="000000"/>
                </a:solidFill>
                <a:latin typeface="Arial"/>
                <a:ea typeface="DejaVu Sans"/>
              </a:rPr>
              <a:t>.</a:t>
            </a:r>
            <a:endParaRPr b="0" lang="en-US" sz="2400" spc="-1" strike="noStrike">
              <a:solidFill>
                <a:srgbClr val="000000"/>
              </a:solidFill>
              <a:latin typeface="Arial"/>
            </a:endParaRPr>
          </a:p>
        </p:txBody>
      </p:sp>
      <p:sp>
        <p:nvSpPr>
          <p:cNvPr id="2" name="PlaceHolder 1"/>
          <p:cNvSpPr>
            <a:spLocks noGrp="1"/>
          </p:cNvSpPr>
          <p:nvPr>
            <p:ph type="sldNum" idx="2"/>
          </p:nvPr>
        </p:nvSpPr>
        <p:spPr/>
        <p:txBody>
          <a:bodyPr/>
          <a:p>
            <a:fld id="{98D310C8-96E6-42F1-AC37-AD046C68225C}"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39"/>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Features of Unity Animation System </a:t>
            </a:r>
            <a:endParaRPr b="0" lang="en-US" sz="3600" spc="-1" strike="noStrike">
              <a:solidFill>
                <a:srgbClr val="000000"/>
              </a:solidFill>
              <a:latin typeface="Arial"/>
            </a:endParaRPr>
          </a:p>
        </p:txBody>
      </p:sp>
      <p:sp>
        <p:nvSpPr>
          <p:cNvPr id="111" name=""/>
          <p:cNvSpPr/>
          <p:nvPr/>
        </p:nvSpPr>
        <p:spPr>
          <a:xfrm>
            <a:off x="444600" y="1339920"/>
            <a:ext cx="10965240" cy="4337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Easy workflow and setup of animations for all elements of Unity including objects, characters, and properties.</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Support for </a:t>
            </a:r>
            <a:r>
              <a:rPr b="0" i="1" lang="en-US" sz="2000" spc="-1" strike="noStrike">
                <a:solidFill>
                  <a:srgbClr val="000000"/>
                </a:solidFill>
                <a:latin typeface="Arial"/>
                <a:ea typeface="DejaVu Sans"/>
              </a:rPr>
              <a:t>imported animation clips</a:t>
            </a:r>
            <a:r>
              <a:rPr b="0" lang="en-US" sz="2000" spc="-1" strike="noStrike">
                <a:solidFill>
                  <a:srgbClr val="000000"/>
                </a:solidFill>
                <a:latin typeface="Arial"/>
                <a:ea typeface="DejaVu Sans"/>
              </a:rPr>
              <a:t> and </a:t>
            </a:r>
            <a:r>
              <a:rPr b="0" i="1" lang="en-US" sz="2000" spc="-1" strike="noStrike">
                <a:solidFill>
                  <a:srgbClr val="000000"/>
                </a:solidFill>
                <a:latin typeface="Arial"/>
                <a:ea typeface="DejaVu Sans"/>
              </a:rPr>
              <a:t>animation created within Unity</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i="1" lang="en-US" sz="2000" spc="-1" strike="noStrike">
                <a:solidFill>
                  <a:srgbClr val="000000"/>
                </a:solidFill>
                <a:latin typeface="Arial"/>
                <a:ea typeface="DejaVu Sans"/>
              </a:rPr>
              <a:t>Humanoid animation</a:t>
            </a:r>
            <a:r>
              <a:rPr b="0" lang="en-US" sz="2000" spc="-1" strike="noStrike">
                <a:solidFill>
                  <a:srgbClr val="000000"/>
                </a:solidFill>
                <a:latin typeface="Arial"/>
                <a:ea typeface="DejaVu Sans"/>
              </a:rPr>
              <a:t> retargeting - the ability to apply animations from one character model onto another.</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Simplified workflow for aligning animation clips.</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Convenient preview of animation clips, transitions and interactions between them. </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Management of complex interactions between animations with a visual programming tool.</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Animating different body parts with different logic.</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Layering and masking features</a:t>
            </a:r>
            <a:endParaRPr b="0" lang="en-US" sz="2000" spc="-1" strike="noStrike">
              <a:solidFill>
                <a:srgbClr val="000000"/>
              </a:solidFill>
              <a:latin typeface="Arial"/>
            </a:endParaRPr>
          </a:p>
        </p:txBody>
      </p:sp>
      <p:sp>
        <p:nvSpPr>
          <p:cNvPr id="2" name="PlaceHolder 1"/>
          <p:cNvSpPr>
            <a:spLocks noGrp="1"/>
          </p:cNvSpPr>
          <p:nvPr>
            <p:ph type="sldNum" idx="2"/>
          </p:nvPr>
        </p:nvSpPr>
        <p:spPr/>
        <p:txBody>
          <a:bodyPr/>
          <a:p>
            <a:fld id="{58707A24-C6F1-4D70-A0E6-5B897D6DA9C8}"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6"/>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400" spc="-1" strike="noStrike">
                <a:solidFill>
                  <a:srgbClr val="000000"/>
                </a:solidFill>
                <a:latin typeface="Arial"/>
                <a:ea typeface="DejaVu Sans"/>
              </a:rPr>
              <a:t>Animation Basics – The Rig</a:t>
            </a:r>
            <a:endParaRPr b="0" lang="en-US" sz="4400" spc="-1" strike="noStrike">
              <a:solidFill>
                <a:srgbClr val="000000"/>
              </a:solidFill>
              <a:latin typeface="Arial"/>
            </a:endParaRPr>
          </a:p>
        </p:txBody>
      </p:sp>
      <p:sp>
        <p:nvSpPr>
          <p:cNvPr id="113" name=""/>
          <p:cNvSpPr/>
          <p:nvPr/>
        </p:nvSpPr>
        <p:spPr>
          <a:xfrm>
            <a:off x="228600" y="1464840"/>
            <a:ext cx="7310880" cy="3788640"/>
          </a:xfrm>
          <a:prstGeom prst="rect">
            <a:avLst/>
          </a:prstGeom>
          <a:noFill/>
          <a:ln w="3672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Animating a model without a rig is impossible (or impossibly difficult). The reasonis that without a rig, the computer has no way of knowing which parts of a model are supposed to move and how they are supposed to move. So, what exactly is a rig? Muchlike a human skeleton (see Figure 17.1), the rig dictates the parts of a model that are rigid, which are often called bones. It also dictates which parts can bend. These bendable parts are called joints.</a:t>
            </a:r>
            <a:endParaRPr b="0" lang="en-US" sz="1800" spc="-1" strike="noStrike">
              <a:solidFill>
                <a:srgbClr val="000000"/>
              </a:solidFill>
              <a:latin typeface="Arial"/>
            </a:endParaRPr>
          </a:p>
        </p:txBody>
      </p:sp>
      <p:pic>
        <p:nvPicPr>
          <p:cNvPr id="114" name="" descr=""/>
          <p:cNvPicPr/>
          <p:nvPr/>
        </p:nvPicPr>
        <p:blipFill>
          <a:blip r:embed="rId1"/>
          <a:stretch/>
        </p:blipFill>
        <p:spPr>
          <a:xfrm>
            <a:off x="8001000" y="677880"/>
            <a:ext cx="3430440" cy="5718600"/>
          </a:xfrm>
          <a:prstGeom prst="rect">
            <a:avLst/>
          </a:prstGeom>
          <a:ln w="36720">
            <a:noFill/>
          </a:ln>
        </p:spPr>
      </p:pic>
      <p:sp>
        <p:nvSpPr>
          <p:cNvPr id="115" name=""/>
          <p:cNvSpPr/>
          <p:nvPr/>
        </p:nvSpPr>
        <p:spPr>
          <a:xfrm>
            <a:off x="6858000" y="6612840"/>
            <a:ext cx="4084200" cy="113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3: Geig, Mike, Sams teach yourself Unity Game development in 24 hours, 2014</a:t>
            </a:r>
            <a:endParaRPr b="0" lang="en-US" sz="900" spc="-1" strike="noStrike">
              <a:solidFill>
                <a:srgbClr val="000000"/>
              </a:solidFill>
              <a:latin typeface="Arial"/>
            </a:endParaRPr>
          </a:p>
        </p:txBody>
      </p:sp>
      <p:sp>
        <p:nvSpPr>
          <p:cNvPr id="2" name="PlaceHolder 1"/>
          <p:cNvSpPr>
            <a:spLocks noGrp="1"/>
          </p:cNvSpPr>
          <p:nvPr>
            <p:ph type="sldNum" idx="2"/>
          </p:nvPr>
        </p:nvSpPr>
        <p:spPr/>
        <p:txBody>
          <a:bodyPr/>
          <a:p>
            <a:fld id="{42EF88F6-F386-4CF5-8980-2677BA097181}"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 descr=""/>
          <p:cNvPicPr/>
          <p:nvPr/>
        </p:nvPicPr>
        <p:blipFill>
          <a:blip r:embed="rId1"/>
          <a:stretch/>
        </p:blipFill>
        <p:spPr>
          <a:xfrm>
            <a:off x="273240" y="1274400"/>
            <a:ext cx="10853640" cy="5545080"/>
          </a:xfrm>
          <a:prstGeom prst="rect">
            <a:avLst/>
          </a:prstGeom>
          <a:ln w="0">
            <a:noFill/>
          </a:ln>
        </p:spPr>
      </p:pic>
      <p:sp>
        <p:nvSpPr>
          <p:cNvPr id="117" name="PlaceHolder 15"/>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Animation and Animator Window</a:t>
            </a:r>
            <a:endParaRPr b="0" lang="en-US" sz="3600" spc="-1" strike="noStrike">
              <a:solidFill>
                <a:srgbClr val="000000"/>
              </a:solidFill>
              <a:latin typeface="Arial"/>
            </a:endParaRPr>
          </a:p>
        </p:txBody>
      </p:sp>
      <p:sp>
        <p:nvSpPr>
          <p:cNvPr id="118" name=""/>
          <p:cNvSpPr/>
          <p:nvPr/>
        </p:nvSpPr>
        <p:spPr>
          <a:xfrm>
            <a:off x="228600" y="4798440"/>
            <a:ext cx="8455680" cy="198504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19" name=""/>
          <p:cNvSpPr/>
          <p:nvPr/>
        </p:nvSpPr>
        <p:spPr>
          <a:xfrm>
            <a:off x="2142000" y="1274400"/>
            <a:ext cx="3197880" cy="35236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20" name=""/>
          <p:cNvSpPr/>
          <p:nvPr/>
        </p:nvSpPr>
        <p:spPr>
          <a:xfrm>
            <a:off x="2142000" y="1274400"/>
            <a:ext cx="3197880" cy="35236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2" name="PlaceHolder 1"/>
          <p:cNvSpPr>
            <a:spLocks noGrp="1"/>
          </p:cNvSpPr>
          <p:nvPr>
            <p:ph type="sldNum" idx="2"/>
          </p:nvPr>
        </p:nvSpPr>
        <p:spPr/>
        <p:txBody>
          <a:bodyPr/>
          <a:p>
            <a:fld id="{C93167EA-406F-4146-8FD9-9E8F21C731EC}"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7"/>
          <p:cNvSpPr/>
          <p:nvPr/>
        </p:nvSpPr>
        <p:spPr>
          <a:xfrm>
            <a:off x="228960" y="681480"/>
            <a:ext cx="11810880" cy="70200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Animation and Animator Window</a:t>
            </a:r>
            <a:endParaRPr b="0" lang="en-US" sz="3600" spc="-1" strike="noStrike">
              <a:solidFill>
                <a:srgbClr val="000000"/>
              </a:solidFill>
              <a:latin typeface="Arial"/>
            </a:endParaRPr>
          </a:p>
        </p:txBody>
      </p:sp>
      <p:pic>
        <p:nvPicPr>
          <p:cNvPr id="122" name="" descr=""/>
          <p:cNvPicPr/>
          <p:nvPr/>
        </p:nvPicPr>
        <p:blipFill>
          <a:blip r:embed="rId1"/>
          <a:stretch/>
        </p:blipFill>
        <p:spPr>
          <a:xfrm>
            <a:off x="914400" y="1388160"/>
            <a:ext cx="3655080" cy="5010120"/>
          </a:xfrm>
          <a:prstGeom prst="rect">
            <a:avLst/>
          </a:prstGeom>
          <a:ln w="0">
            <a:noFill/>
          </a:ln>
        </p:spPr>
      </p:pic>
      <p:sp>
        <p:nvSpPr>
          <p:cNvPr id="123" name=""/>
          <p:cNvSpPr/>
          <p:nvPr/>
        </p:nvSpPr>
        <p:spPr>
          <a:xfrm>
            <a:off x="4800600" y="1386000"/>
            <a:ext cx="6855480" cy="501228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To add the Animation Window and Animator Window to your workspace in Unity: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1" lang="en-US" sz="1800" spc="-1" strike="noStrike">
                <a:solidFill>
                  <a:srgbClr val="000000"/>
                </a:solidFill>
                <a:latin typeface="Arial"/>
                <a:ea typeface="DejaVu Sans"/>
              </a:rPr>
              <a:t>Animation Window:</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Menu Bar: Go to Window in the top menu.</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Animation: Select Animation from the list.</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1" lang="en-US" sz="1800" spc="-1" strike="noStrike">
                <a:solidFill>
                  <a:srgbClr val="000000"/>
                </a:solidFill>
                <a:latin typeface="Arial"/>
                <a:ea typeface="DejaVu Sans"/>
              </a:rPr>
              <a:t>Animator Window</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Menu Bar: Similarly, go to Window.</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Animator: Choose Animator from the options.</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Once selected, these windows will appear on your Unity workspace, allowing easy management and control of animations and animator controllers.</a:t>
            </a:r>
            <a:endParaRPr b="0" lang="en-US" sz="1800" spc="-1" strike="noStrike">
              <a:solidFill>
                <a:srgbClr val="000000"/>
              </a:solidFill>
              <a:latin typeface="Arial"/>
            </a:endParaRPr>
          </a:p>
        </p:txBody>
      </p:sp>
      <p:sp>
        <p:nvSpPr>
          <p:cNvPr id="124" name=""/>
          <p:cNvSpPr/>
          <p:nvPr/>
        </p:nvSpPr>
        <p:spPr>
          <a:xfrm>
            <a:off x="2743200" y="4872600"/>
            <a:ext cx="1826280" cy="4546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2" name="PlaceHolder 1"/>
          <p:cNvSpPr>
            <a:spLocks noGrp="1"/>
          </p:cNvSpPr>
          <p:nvPr>
            <p:ph type="sldNum" idx="2"/>
          </p:nvPr>
        </p:nvSpPr>
        <p:spPr/>
        <p:txBody>
          <a:bodyPr/>
          <a:p>
            <a:fld id="{3A99BF95-FEBD-4D26-8B66-C7EB91683415}"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2448</TotalTime>
  <Application>LibreOffice/7.5.1.2$MacOSX_X86_64 LibreOffice_project/fcbaee479e84c6cd81291587d2ee68cba099e129</Application>
  <AppVersion>15.0000</AppVersion>
  <Words>558</Words>
  <Paragraphs>133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2023-12-04T12:44:34Z</dcterms:created>
  <dc:creator>Trí Phạm Thanh</dc:creator>
  <dc:description/>
  <dc:language>en-US</dc:language>
  <cp:lastModifiedBy>Trí Phạm Thanh</cp:lastModifiedBy>
  <dcterms:modified xsi:type="dcterms:W3CDTF">2023-12-23T19:02:20Z</dcterms:modified>
  <cp:revision>219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